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52" r:id="rId1"/>
  </p:sldMasterIdLst>
  <p:notesMasterIdLst>
    <p:notesMasterId r:id="rId49"/>
  </p:notesMasterIdLst>
  <p:sldIdLst>
    <p:sldId id="256" r:id="rId2"/>
    <p:sldId id="332" r:id="rId3"/>
    <p:sldId id="257" r:id="rId4"/>
    <p:sldId id="259" r:id="rId5"/>
    <p:sldId id="258" r:id="rId6"/>
    <p:sldId id="349" r:id="rId7"/>
    <p:sldId id="348" r:id="rId8"/>
    <p:sldId id="354" r:id="rId9"/>
    <p:sldId id="353" r:id="rId10"/>
    <p:sldId id="355" r:id="rId11"/>
    <p:sldId id="356" r:id="rId12"/>
    <p:sldId id="357" r:id="rId13"/>
    <p:sldId id="376" r:id="rId14"/>
    <p:sldId id="333" r:id="rId15"/>
    <p:sldId id="360" r:id="rId16"/>
    <p:sldId id="361" r:id="rId17"/>
    <p:sldId id="362" r:id="rId18"/>
    <p:sldId id="266" r:id="rId19"/>
    <p:sldId id="264" r:id="rId20"/>
    <p:sldId id="377" r:id="rId21"/>
    <p:sldId id="363" r:id="rId22"/>
    <p:sldId id="364" r:id="rId23"/>
    <p:sldId id="365" r:id="rId24"/>
    <p:sldId id="300" r:id="rId25"/>
    <p:sldId id="366" r:id="rId26"/>
    <p:sldId id="301" r:id="rId27"/>
    <p:sldId id="302" r:id="rId28"/>
    <p:sldId id="303" r:id="rId29"/>
    <p:sldId id="367" r:id="rId30"/>
    <p:sldId id="290" r:id="rId31"/>
    <p:sldId id="368" r:id="rId32"/>
    <p:sldId id="275" r:id="rId33"/>
    <p:sldId id="277" r:id="rId34"/>
    <p:sldId id="279" r:id="rId35"/>
    <p:sldId id="283" r:id="rId36"/>
    <p:sldId id="341" r:id="rId37"/>
    <p:sldId id="342" r:id="rId38"/>
    <p:sldId id="343" r:id="rId39"/>
    <p:sldId id="345" r:id="rId40"/>
    <p:sldId id="369" r:id="rId41"/>
    <p:sldId id="370" r:id="rId42"/>
    <p:sldId id="371" r:id="rId43"/>
    <p:sldId id="372" r:id="rId44"/>
    <p:sldId id="373" r:id="rId45"/>
    <p:sldId id="374" r:id="rId46"/>
    <p:sldId id="375" r:id="rId47"/>
    <p:sldId id="282" r:id="rId4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8" d="100"/>
          <a:sy n="78" d="100"/>
        </p:scale>
        <p:origin x="1594" y="58"/>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presProps" Target="pres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8" Type="http://schemas.openxmlformats.org/officeDocument/2006/relationships/slide" Target="slides/slide7.xml"/><Relationship Id="rId51" Type="http://schemas.openxmlformats.org/officeDocument/2006/relationships/viewProps" Target="viewProps.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20" Type="http://schemas.openxmlformats.org/officeDocument/2006/relationships/slide" Target="slides/slide19.xml"/><Relationship Id="rId41" Type="http://schemas.openxmlformats.org/officeDocument/2006/relationships/slide" Target="slides/slide40.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notesMaster" Target="notesMasters/notesMaster1.xml"/></Relationships>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4EEEADB-A01B-4F6F-8BEF-A38EC5154A93}" type="datetimeFigureOut">
              <a:rPr lang="en-US" smtClean="0"/>
              <a:t>1/8/2024</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455BF6E-6703-4EB0-8331-3B3EFBFEEEEB}" type="slidenum">
              <a:rPr lang="en-US" smtClean="0"/>
              <a:t>‹#›</a:t>
            </a:fld>
            <a:endParaRPr lang="en-US"/>
          </a:p>
        </p:txBody>
      </p:sp>
    </p:spTree>
    <p:extLst>
      <p:ext uri="{BB962C8B-B14F-4D97-AF65-F5344CB8AC3E}">
        <p14:creationId xmlns:p14="http://schemas.microsoft.com/office/powerpoint/2010/main" val="343506366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0455BF6E-6703-4EB0-8331-3B3EFBFEEEEB}" type="slidenum">
              <a:rPr lang="en-US" smtClean="0"/>
              <a:t>45</a:t>
            </a:fld>
            <a:endParaRPr lang="en-US"/>
          </a:p>
        </p:txBody>
      </p:sp>
    </p:spTree>
    <p:extLst>
      <p:ext uri="{BB962C8B-B14F-4D97-AF65-F5344CB8AC3E}">
        <p14:creationId xmlns:p14="http://schemas.microsoft.com/office/powerpoint/2010/main" val="177163281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14" name="Title 13"/>
          <p:cNvSpPr>
            <a:spLocks noGrp="1"/>
          </p:cNvSpPr>
          <p:nvPr>
            <p:ph type="ctrTitle"/>
          </p:nvPr>
        </p:nvSpPr>
        <p:spPr>
          <a:xfrm>
            <a:off x="1432560" y="359898"/>
            <a:ext cx="7406640" cy="1472184"/>
          </a:xfrm>
        </p:spPr>
        <p:txBody>
          <a:bodyPr anchor="b"/>
          <a:lstStyle>
            <a:lvl1pPr algn="l">
              <a:defRPr/>
            </a:lvl1pPr>
            <a:extLst/>
          </a:lstStyle>
          <a:p>
            <a:r>
              <a:rPr kumimoji="0" lang="en-US"/>
              <a:t>Click to edit Master title style</a:t>
            </a:r>
          </a:p>
        </p:txBody>
      </p:sp>
      <p:sp>
        <p:nvSpPr>
          <p:cNvPr id="22" name="Subtitle 21"/>
          <p:cNvSpPr>
            <a:spLocks noGrp="1"/>
          </p:cNvSpPr>
          <p:nvPr>
            <p:ph type="subTitle" idx="1"/>
          </p:nvPr>
        </p:nvSpPr>
        <p:spPr>
          <a:xfrm>
            <a:off x="1432560" y="1850064"/>
            <a:ext cx="7406640" cy="1752600"/>
          </a:xfrm>
        </p:spPr>
        <p:txBody>
          <a:bodyPr tIns="0"/>
          <a:lstStyle>
            <a:lvl1pPr marL="27432" indent="0" algn="l">
              <a:buNone/>
              <a:defRPr sz="2600">
                <a:solidFill>
                  <a:schemeClr val="tx2">
                    <a:shade val="30000"/>
                    <a:satMod val="150000"/>
                  </a:schemeClr>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en-US"/>
              <a:t>Click to edit Master subtitle style</a:t>
            </a:r>
          </a:p>
        </p:txBody>
      </p:sp>
      <p:sp>
        <p:nvSpPr>
          <p:cNvPr id="7" name="Date Placeholder 6"/>
          <p:cNvSpPr>
            <a:spLocks noGrp="1"/>
          </p:cNvSpPr>
          <p:nvPr>
            <p:ph type="dt" sz="half" idx="10"/>
          </p:nvPr>
        </p:nvSpPr>
        <p:spPr/>
        <p:txBody>
          <a:bodyPr/>
          <a:lstStyle/>
          <a:p>
            <a:fld id="{2EC6BB11-75D0-4CCB-960C-B9714B9AF6E2}" type="datetimeFigureOut">
              <a:rPr lang="en-US" smtClean="0"/>
              <a:pPr/>
              <a:t>1/8/2024</a:t>
            </a:fld>
            <a:endParaRPr lang="en-US"/>
          </a:p>
        </p:txBody>
      </p:sp>
      <p:sp>
        <p:nvSpPr>
          <p:cNvPr id="20" name="Footer Placeholder 19"/>
          <p:cNvSpPr>
            <a:spLocks noGrp="1"/>
          </p:cNvSpPr>
          <p:nvPr>
            <p:ph type="ftr" sz="quarter" idx="11"/>
          </p:nvPr>
        </p:nvSpPr>
        <p:spPr/>
        <p:txBody>
          <a:bodyPr/>
          <a:lstStyle/>
          <a:p>
            <a:endParaRPr lang="en-US"/>
          </a:p>
        </p:txBody>
      </p:sp>
      <p:sp>
        <p:nvSpPr>
          <p:cNvPr id="10" name="Slide Number Placeholder 9"/>
          <p:cNvSpPr>
            <a:spLocks noGrp="1"/>
          </p:cNvSpPr>
          <p:nvPr>
            <p:ph type="sldNum" sz="quarter" idx="12"/>
          </p:nvPr>
        </p:nvSpPr>
        <p:spPr/>
        <p:txBody>
          <a:bodyPr/>
          <a:lstStyle/>
          <a:p>
            <a:fld id="{99CC8086-A8E1-4732-9577-FA63675C6142}" type="slidenum">
              <a:rPr lang="en-US" smtClean="0"/>
              <a:pPr/>
              <a:t>‹#›</a:t>
            </a:fld>
            <a:endParaRPr lang="en-US"/>
          </a:p>
        </p:txBody>
      </p:sp>
      <p:sp>
        <p:nvSpPr>
          <p:cNvPr id="8" name="Oval 7"/>
          <p:cNvSpPr/>
          <p:nvPr/>
        </p:nvSpPr>
        <p:spPr>
          <a:xfrm>
            <a:off x="921433" y="1413802"/>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
        <p:nvSpPr>
          <p:cNvPr id="9" name="Oval 8"/>
          <p:cNvSpPr/>
          <p:nvPr/>
        </p:nvSpPr>
        <p:spPr>
          <a:xfrm>
            <a:off x="1157176" y="1345016"/>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a:t>Click to edit Master title style</a:t>
            </a:r>
          </a:p>
        </p:txBody>
      </p:sp>
      <p:sp>
        <p:nvSpPr>
          <p:cNvPr id="3" name="Vertical Text Placeholder 2"/>
          <p:cNvSpPr>
            <a:spLocks noGrp="1"/>
          </p:cNvSpPr>
          <p:nvPr>
            <p:ph type="body" orient="vert" idx="1"/>
          </p:nvPr>
        </p:nvSpPr>
        <p:spPr/>
        <p:txBody>
          <a:bodyPr vert="eaVert"/>
          <a:lstStyle/>
          <a:p>
            <a:pPr lvl="0" eaLnBrk="1" latinLnBrk="0" hangingPunct="1"/>
            <a:r>
              <a:rPr lang="en-US"/>
              <a:t>Click to edit Master text styles</a:t>
            </a:r>
          </a:p>
          <a:p>
            <a:pPr lvl="1" eaLnBrk="1" latinLnBrk="0" hangingPunct="1"/>
            <a:r>
              <a:rPr lang="en-US"/>
              <a:t>Second level</a:t>
            </a:r>
          </a:p>
          <a:p>
            <a:pPr lvl="2" eaLnBrk="1" latinLnBrk="0" hangingPunct="1"/>
            <a:r>
              <a:rPr lang="en-US"/>
              <a:t>Third level</a:t>
            </a:r>
          </a:p>
          <a:p>
            <a:pPr lvl="3" eaLnBrk="1" latinLnBrk="0" hangingPunct="1"/>
            <a:r>
              <a:rPr lang="en-US"/>
              <a:t>Fourth level</a:t>
            </a:r>
          </a:p>
          <a:p>
            <a:pPr lvl="4" eaLnBrk="1" latinLnBrk="0" hangingPunct="1"/>
            <a:r>
              <a:rPr lang="en-US"/>
              <a:t>Fifth level</a:t>
            </a:r>
            <a:endParaRPr kumimoji="0" lang="en-US"/>
          </a:p>
        </p:txBody>
      </p:sp>
      <p:sp>
        <p:nvSpPr>
          <p:cNvPr id="4" name="Date Placeholder 3"/>
          <p:cNvSpPr>
            <a:spLocks noGrp="1"/>
          </p:cNvSpPr>
          <p:nvPr>
            <p:ph type="dt" sz="half" idx="10"/>
          </p:nvPr>
        </p:nvSpPr>
        <p:spPr/>
        <p:txBody>
          <a:bodyPr/>
          <a:lstStyle/>
          <a:p>
            <a:fld id="{2EC6BB11-75D0-4CCB-960C-B9714B9AF6E2}" type="datetimeFigureOut">
              <a:rPr lang="en-US" smtClean="0"/>
              <a:pPr/>
              <a:t>1/8/2024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CC8086-A8E1-4732-9577-FA63675C6142}"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858000" y="274639"/>
            <a:ext cx="1828800" cy="5851525"/>
          </a:xfrm>
        </p:spPr>
        <p:txBody>
          <a:bodyPr vert="eaVert"/>
          <a:lstStyle/>
          <a:p>
            <a:r>
              <a:rPr kumimoji="0" lang="en-US"/>
              <a:t>Click to edit Master title style</a:t>
            </a:r>
          </a:p>
        </p:txBody>
      </p:sp>
      <p:sp>
        <p:nvSpPr>
          <p:cNvPr id="3" name="Vertical Text Placeholder 2"/>
          <p:cNvSpPr>
            <a:spLocks noGrp="1"/>
          </p:cNvSpPr>
          <p:nvPr>
            <p:ph type="body" orient="vert" idx="1"/>
          </p:nvPr>
        </p:nvSpPr>
        <p:spPr>
          <a:xfrm>
            <a:off x="1143000" y="274640"/>
            <a:ext cx="5562600" cy="5851525"/>
          </a:xfrm>
        </p:spPr>
        <p:txBody>
          <a:bodyPr vert="eaVert"/>
          <a:lstStyle/>
          <a:p>
            <a:pPr lvl="0" eaLnBrk="1" latinLnBrk="0" hangingPunct="1"/>
            <a:r>
              <a:rPr lang="en-US"/>
              <a:t>Click to edit Master text styles</a:t>
            </a:r>
          </a:p>
          <a:p>
            <a:pPr lvl="1" eaLnBrk="1" latinLnBrk="0" hangingPunct="1"/>
            <a:r>
              <a:rPr lang="en-US"/>
              <a:t>Second level</a:t>
            </a:r>
          </a:p>
          <a:p>
            <a:pPr lvl="2" eaLnBrk="1" latinLnBrk="0" hangingPunct="1"/>
            <a:r>
              <a:rPr lang="en-US"/>
              <a:t>Third level</a:t>
            </a:r>
          </a:p>
          <a:p>
            <a:pPr lvl="3" eaLnBrk="1" latinLnBrk="0" hangingPunct="1"/>
            <a:r>
              <a:rPr lang="en-US"/>
              <a:t>Fourth level</a:t>
            </a:r>
          </a:p>
          <a:p>
            <a:pPr lvl="4" eaLnBrk="1" latinLnBrk="0" hangingPunct="1"/>
            <a:r>
              <a:rPr lang="en-US"/>
              <a:t>Fifth level</a:t>
            </a:r>
            <a:endParaRPr kumimoji="0" lang="en-US"/>
          </a:p>
        </p:txBody>
      </p:sp>
      <p:sp>
        <p:nvSpPr>
          <p:cNvPr id="4" name="Date Placeholder 3"/>
          <p:cNvSpPr>
            <a:spLocks noGrp="1"/>
          </p:cNvSpPr>
          <p:nvPr>
            <p:ph type="dt" sz="half" idx="10"/>
          </p:nvPr>
        </p:nvSpPr>
        <p:spPr/>
        <p:txBody>
          <a:bodyPr/>
          <a:lstStyle/>
          <a:p>
            <a:fld id="{2EC6BB11-75D0-4CCB-960C-B9714B9AF6E2}" type="datetimeFigureOut">
              <a:rPr lang="en-US" smtClean="0"/>
              <a:pPr/>
              <a:t>1/8/2024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CC8086-A8E1-4732-9577-FA63675C6142}"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a:t>Click to edit Master title style</a:t>
            </a:r>
          </a:p>
        </p:txBody>
      </p:sp>
      <p:sp>
        <p:nvSpPr>
          <p:cNvPr id="3" name="Content Placeholder 2"/>
          <p:cNvSpPr>
            <a:spLocks noGrp="1"/>
          </p:cNvSpPr>
          <p:nvPr>
            <p:ph idx="1"/>
          </p:nvPr>
        </p:nvSpPr>
        <p:spPr/>
        <p:txBody>
          <a:bodyPr/>
          <a:lstStyle/>
          <a:p>
            <a:pPr lvl="0" eaLnBrk="1" latinLnBrk="0" hangingPunct="1"/>
            <a:r>
              <a:rPr lang="en-US"/>
              <a:t>Click to edit Master text styles</a:t>
            </a:r>
          </a:p>
          <a:p>
            <a:pPr lvl="1" eaLnBrk="1" latinLnBrk="0" hangingPunct="1"/>
            <a:r>
              <a:rPr lang="en-US"/>
              <a:t>Second level</a:t>
            </a:r>
          </a:p>
          <a:p>
            <a:pPr lvl="2" eaLnBrk="1" latinLnBrk="0" hangingPunct="1"/>
            <a:r>
              <a:rPr lang="en-US"/>
              <a:t>Third level</a:t>
            </a:r>
          </a:p>
          <a:p>
            <a:pPr lvl="3" eaLnBrk="1" latinLnBrk="0" hangingPunct="1"/>
            <a:r>
              <a:rPr lang="en-US"/>
              <a:t>Fourth level</a:t>
            </a:r>
          </a:p>
          <a:p>
            <a:pPr lvl="4" eaLnBrk="1" latinLnBrk="0" hangingPunct="1"/>
            <a:r>
              <a:rPr lang="en-US"/>
              <a:t>Fifth level</a:t>
            </a:r>
            <a:endParaRPr kumimoji="0" lang="en-US"/>
          </a:p>
        </p:txBody>
      </p:sp>
      <p:sp>
        <p:nvSpPr>
          <p:cNvPr id="4" name="Date Placeholder 3"/>
          <p:cNvSpPr>
            <a:spLocks noGrp="1"/>
          </p:cNvSpPr>
          <p:nvPr>
            <p:ph type="dt" sz="half" idx="10"/>
          </p:nvPr>
        </p:nvSpPr>
        <p:spPr/>
        <p:txBody>
          <a:bodyPr/>
          <a:lstStyle/>
          <a:p>
            <a:fld id="{2EC6BB11-75D0-4CCB-960C-B9714B9AF6E2}" type="datetimeFigureOut">
              <a:rPr lang="en-US" smtClean="0"/>
              <a:pPr/>
              <a:t>1/8/2024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CC8086-A8E1-4732-9577-FA63675C6142}"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2282890" y="-54"/>
            <a:ext cx="6858000"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2578392" y="2600325"/>
            <a:ext cx="6400800" cy="2286000"/>
          </a:xfrm>
        </p:spPr>
        <p:txBody>
          <a:bodyPr anchor="t"/>
          <a:lstStyle>
            <a:lvl1pPr algn="l">
              <a:lnSpc>
                <a:spcPts val="4500"/>
              </a:lnSpc>
              <a:buNone/>
              <a:defRPr sz="4000" b="1" cap="all"/>
            </a:lvl1pPr>
            <a:extLst/>
          </a:lstStyle>
          <a:p>
            <a:r>
              <a:rPr kumimoji="0" lang="en-US"/>
              <a:t>Click to edit Master title style</a:t>
            </a:r>
          </a:p>
        </p:txBody>
      </p:sp>
      <p:sp>
        <p:nvSpPr>
          <p:cNvPr id="3" name="Text Placeholder 2"/>
          <p:cNvSpPr>
            <a:spLocks noGrp="1"/>
          </p:cNvSpPr>
          <p:nvPr>
            <p:ph type="body" idx="1"/>
          </p:nvPr>
        </p:nvSpPr>
        <p:spPr>
          <a:xfrm>
            <a:off x="2578392" y="1066800"/>
            <a:ext cx="6400800" cy="1509712"/>
          </a:xfrm>
        </p:spPr>
        <p:txBody>
          <a:bodyPr anchor="b"/>
          <a:lstStyle>
            <a:lvl1pPr marL="18288" indent="0">
              <a:lnSpc>
                <a:spcPts val="2300"/>
              </a:lnSpc>
              <a:spcBef>
                <a:spcPts val="0"/>
              </a:spcBef>
              <a:buNone/>
              <a:defRPr sz="2000">
                <a:solidFill>
                  <a:schemeClr val="tx2">
                    <a:shade val="30000"/>
                    <a:satMod val="150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en-US"/>
              <a:t>Click to edit Master text styles</a:t>
            </a:r>
          </a:p>
        </p:txBody>
      </p:sp>
      <p:sp>
        <p:nvSpPr>
          <p:cNvPr id="4" name="Date Placeholder 3"/>
          <p:cNvSpPr>
            <a:spLocks noGrp="1"/>
          </p:cNvSpPr>
          <p:nvPr>
            <p:ph type="dt" sz="half" idx="10"/>
          </p:nvPr>
        </p:nvSpPr>
        <p:spPr/>
        <p:txBody>
          <a:bodyPr/>
          <a:lstStyle/>
          <a:p>
            <a:fld id="{2EC6BB11-75D0-4CCB-960C-B9714B9AF6E2}" type="datetimeFigureOut">
              <a:rPr lang="en-US" smtClean="0"/>
              <a:pPr/>
              <a:t>1/8/2024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9CC8086-A8E1-4732-9577-FA63675C6142}" type="slidenum">
              <a:rPr lang="en-US" smtClean="0"/>
              <a:pPr/>
              <a:t>‹#›</a:t>
            </a:fld>
            <a:endParaRPr lang="en-US"/>
          </a:p>
        </p:txBody>
      </p:sp>
      <p:sp>
        <p:nvSpPr>
          <p:cNvPr id="10" name="Rectangle 9"/>
          <p:cNvSpPr/>
          <p:nvPr/>
        </p:nvSpPr>
        <p:spPr bwMode="invGray">
          <a:xfrm>
            <a:off x="2286000" y="0"/>
            <a:ext cx="76200"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Oval 7"/>
          <p:cNvSpPr/>
          <p:nvPr/>
        </p:nvSpPr>
        <p:spPr>
          <a:xfrm>
            <a:off x="2172321" y="2814656"/>
            <a:ext cx="210312" cy="210312"/>
          </a:xfrm>
          <a:prstGeom prst="ellipse">
            <a:avLst/>
          </a:prstGeom>
          <a:gradFill rotWithShape="1">
            <a:gsLst>
              <a:gs pos="0">
                <a:schemeClr val="accent1">
                  <a:tint val="20000"/>
                  <a:satMod val="450000"/>
                  <a:alpha val="95000"/>
                </a:schemeClr>
              </a:gs>
              <a:gs pos="50000">
                <a:schemeClr val="accent1">
                  <a:tint val="38000"/>
                  <a:satMod val="250000"/>
                  <a:alpha val="90000"/>
                </a:schemeClr>
              </a:gs>
              <a:gs pos="95000">
                <a:schemeClr val="accent1">
                  <a:tint val="75000"/>
                  <a:satMod val="255000"/>
                  <a:alpha val="88000"/>
                </a:schemeClr>
              </a:gs>
              <a:gs pos="100000">
                <a:schemeClr val="accent1">
                  <a:tint val="100000"/>
                  <a:shade val="90000"/>
                  <a:satMod val="255000"/>
                  <a:alpha val="85000"/>
                </a:schemeClr>
              </a:gs>
            </a:gsLst>
            <a:path path="circle">
              <a:fillToRect l="25000" t="12500" r="75000" b="87500"/>
            </a:path>
          </a:gradFill>
          <a:ln w="2000" cap="rnd" cmpd="sng" algn="ctr">
            <a:solidFill>
              <a:schemeClr val="accent1">
                <a:shade val="90000"/>
                <a:satMod val="110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
        <p:nvSpPr>
          <p:cNvPr id="9" name="Oval 8"/>
          <p:cNvSpPr/>
          <p:nvPr/>
        </p:nvSpPr>
        <p:spPr>
          <a:xfrm>
            <a:off x="2408064" y="2745870"/>
            <a:ext cx="64008" cy="64008"/>
          </a:xfrm>
          <a:prstGeom prst="ellipse">
            <a:avLst/>
          </a:prstGeom>
          <a:noFill/>
          <a:ln w="12700" cap="rnd" cmpd="sng" algn="ctr">
            <a:solidFill>
              <a:schemeClr val="accent1">
                <a:shade val="75000"/>
                <a:alpha val="60000"/>
              </a:schemeClr>
            </a:solidFill>
            <a:prstDash val="solid"/>
          </a:ln>
          <a:effectLst/>
        </p:spPr>
        <p:style>
          <a:lnRef idx="1">
            <a:schemeClr val="accent1"/>
          </a:lnRef>
          <a:fillRef idx="2">
            <a:schemeClr val="accent1"/>
          </a:fillRef>
          <a:effectRef idx="1">
            <a:schemeClr val="accent1"/>
          </a:effectRef>
          <a:fontRef idx="minor">
            <a:schemeClr val="dk1"/>
          </a:fontRef>
        </p:style>
        <p:txBody>
          <a:bodyPr anchor="ctr"/>
          <a:lstStyle/>
          <a:p>
            <a:pPr algn="ctr" eaLnBrk="1" latinLnBrk="0" hangingPunct="1"/>
            <a:endParaRPr kumimoji="0"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lstStyle/>
          <a:p>
            <a:r>
              <a:rPr kumimoji="0" lang="en-US"/>
              <a:t>Click to edit Master title style</a:t>
            </a:r>
          </a:p>
        </p:txBody>
      </p:sp>
      <p:sp>
        <p:nvSpPr>
          <p:cNvPr id="3" name="Content Placeholder 2"/>
          <p:cNvSpPr>
            <a:spLocks noGrp="1"/>
          </p:cNvSpPr>
          <p:nvPr>
            <p:ph sz="half" idx="1"/>
          </p:nvPr>
        </p:nvSpPr>
        <p:spPr>
          <a:xfrm>
            <a:off x="143560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a:t>Click to edit Master text styles</a:t>
            </a:r>
          </a:p>
          <a:p>
            <a:pPr lvl="1" eaLnBrk="1" latinLnBrk="0" hangingPunct="1"/>
            <a:r>
              <a:rPr lang="en-US"/>
              <a:t>Second level</a:t>
            </a:r>
          </a:p>
          <a:p>
            <a:pPr lvl="2" eaLnBrk="1" latinLnBrk="0" hangingPunct="1"/>
            <a:r>
              <a:rPr lang="en-US"/>
              <a:t>Third level</a:t>
            </a:r>
          </a:p>
          <a:p>
            <a:pPr lvl="3" eaLnBrk="1" latinLnBrk="0" hangingPunct="1"/>
            <a:r>
              <a:rPr lang="en-US"/>
              <a:t>Fourth level</a:t>
            </a:r>
          </a:p>
          <a:p>
            <a:pPr lvl="4" eaLnBrk="1" latinLnBrk="0" hangingPunct="1"/>
            <a:r>
              <a:rPr lang="en-US"/>
              <a:t>Fifth level</a:t>
            </a:r>
            <a:endParaRPr kumimoji="0" lang="en-US"/>
          </a:p>
        </p:txBody>
      </p:sp>
      <p:sp>
        <p:nvSpPr>
          <p:cNvPr id="4" name="Content Placeholder 3"/>
          <p:cNvSpPr>
            <a:spLocks noGrp="1"/>
          </p:cNvSpPr>
          <p:nvPr>
            <p:ph sz="half" idx="2"/>
          </p:nvPr>
        </p:nvSpPr>
        <p:spPr>
          <a:xfrm>
            <a:off x="5276088" y="1524000"/>
            <a:ext cx="3657600" cy="4663440"/>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en-US"/>
              <a:t>Click to edit Master text styles</a:t>
            </a:r>
          </a:p>
          <a:p>
            <a:pPr lvl="1" eaLnBrk="1" latinLnBrk="0" hangingPunct="1"/>
            <a:r>
              <a:rPr lang="en-US"/>
              <a:t>Second level</a:t>
            </a:r>
          </a:p>
          <a:p>
            <a:pPr lvl="2" eaLnBrk="1" latinLnBrk="0" hangingPunct="1"/>
            <a:r>
              <a:rPr lang="en-US"/>
              <a:t>Third level</a:t>
            </a:r>
          </a:p>
          <a:p>
            <a:pPr lvl="3" eaLnBrk="1" latinLnBrk="0" hangingPunct="1"/>
            <a:r>
              <a:rPr lang="en-US"/>
              <a:t>Fourth level</a:t>
            </a:r>
          </a:p>
          <a:p>
            <a:pPr lvl="4" eaLnBrk="1" latinLnBrk="0" hangingPunct="1"/>
            <a:r>
              <a:rPr lang="en-US"/>
              <a:t>Fifth level</a:t>
            </a:r>
            <a:endParaRPr kumimoji="0" lang="en-US"/>
          </a:p>
        </p:txBody>
      </p:sp>
      <p:sp>
        <p:nvSpPr>
          <p:cNvPr id="5" name="Date Placeholder 4"/>
          <p:cNvSpPr>
            <a:spLocks noGrp="1"/>
          </p:cNvSpPr>
          <p:nvPr>
            <p:ph type="dt" sz="half" idx="10"/>
          </p:nvPr>
        </p:nvSpPr>
        <p:spPr/>
        <p:txBody>
          <a:bodyPr/>
          <a:lstStyle/>
          <a:p>
            <a:fld id="{2EC6BB11-75D0-4CCB-960C-B9714B9AF6E2}" type="datetimeFigureOut">
              <a:rPr lang="en-US" smtClean="0"/>
              <a:pPr/>
              <a:t>1/8/2024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9CC8086-A8E1-4732-9577-FA63675C6142}"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5160336"/>
            <a:ext cx="8229600" cy="1143000"/>
          </a:xfrm>
        </p:spPr>
        <p:txBody>
          <a:bodyPr anchor="ctr"/>
          <a:lstStyle>
            <a:lvl1pPr algn="ctr">
              <a:defRPr sz="4500" b="1" cap="none" baseline="0"/>
            </a:lvl1pPr>
            <a:extLst/>
          </a:lstStyle>
          <a:p>
            <a:r>
              <a:rPr kumimoji="0" lang="en-US"/>
              <a:t>Click to edit Master title style</a:t>
            </a:r>
          </a:p>
        </p:txBody>
      </p:sp>
      <p:sp>
        <p:nvSpPr>
          <p:cNvPr id="3" name="Text Placeholder 2"/>
          <p:cNvSpPr>
            <a:spLocks noGrp="1"/>
          </p:cNvSpPr>
          <p:nvPr>
            <p:ph type="body" idx="1"/>
          </p:nvPr>
        </p:nvSpPr>
        <p:spPr>
          <a:xfrm>
            <a:off x="45720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a:t>Click to edit Master text styles</a:t>
            </a:r>
          </a:p>
        </p:txBody>
      </p:sp>
      <p:sp>
        <p:nvSpPr>
          <p:cNvPr id="4" name="Text Placeholder 3"/>
          <p:cNvSpPr>
            <a:spLocks noGrp="1"/>
          </p:cNvSpPr>
          <p:nvPr>
            <p:ph type="body" sz="half" idx="3"/>
          </p:nvPr>
        </p:nvSpPr>
        <p:spPr>
          <a:xfrm>
            <a:off x="4663440" y="328278"/>
            <a:ext cx="4023360" cy="640080"/>
          </a:xfrm>
          <a:solidFill>
            <a:schemeClr val="bg1"/>
          </a:solidFill>
          <a:ln w="10795">
            <a:solidFill>
              <a:schemeClr val="bg1"/>
            </a:solidFill>
            <a:miter lim="800000"/>
          </a:ln>
        </p:spPr>
        <p:txBody>
          <a:bodyPr anchor="ctr"/>
          <a:lstStyle>
            <a:lvl1pPr marL="64008" indent="0" algn="l">
              <a:lnSpc>
                <a:spcPct val="100000"/>
              </a:lnSpc>
              <a:spcBef>
                <a:spcPts val="100"/>
              </a:spcBef>
              <a:buNone/>
              <a:defRPr sz="1900" b="0">
                <a:solidFill>
                  <a:schemeClr val="tx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en-US"/>
              <a:t>Click to edit Master text styles</a:t>
            </a:r>
          </a:p>
        </p:txBody>
      </p:sp>
      <p:sp>
        <p:nvSpPr>
          <p:cNvPr id="5" name="Content Placeholder 4"/>
          <p:cNvSpPr>
            <a:spLocks noGrp="1"/>
          </p:cNvSpPr>
          <p:nvPr>
            <p:ph sz="quarter" idx="2"/>
          </p:nvPr>
        </p:nvSpPr>
        <p:spPr>
          <a:xfrm>
            <a:off x="45720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a:t>Click to edit Master text styles</a:t>
            </a:r>
          </a:p>
          <a:p>
            <a:pPr lvl="1" eaLnBrk="1" latinLnBrk="0" hangingPunct="1"/>
            <a:r>
              <a:rPr lang="en-US"/>
              <a:t>Second level</a:t>
            </a:r>
          </a:p>
          <a:p>
            <a:pPr lvl="2" eaLnBrk="1" latinLnBrk="0" hangingPunct="1"/>
            <a:r>
              <a:rPr lang="en-US"/>
              <a:t>Third level</a:t>
            </a:r>
          </a:p>
          <a:p>
            <a:pPr lvl="3" eaLnBrk="1" latinLnBrk="0" hangingPunct="1"/>
            <a:r>
              <a:rPr lang="en-US"/>
              <a:t>Fourth level</a:t>
            </a:r>
          </a:p>
          <a:p>
            <a:pPr lvl="4" eaLnBrk="1" latinLnBrk="0" hangingPunct="1"/>
            <a:r>
              <a:rPr lang="en-US"/>
              <a:t>Fifth level</a:t>
            </a:r>
            <a:endParaRPr kumimoji="0" lang="en-US"/>
          </a:p>
        </p:txBody>
      </p:sp>
      <p:sp>
        <p:nvSpPr>
          <p:cNvPr id="6" name="Content Placeholder 5"/>
          <p:cNvSpPr>
            <a:spLocks noGrp="1"/>
          </p:cNvSpPr>
          <p:nvPr>
            <p:ph sz="quarter" idx="4"/>
          </p:nvPr>
        </p:nvSpPr>
        <p:spPr>
          <a:xfrm>
            <a:off x="4663440" y="969336"/>
            <a:ext cx="4023360" cy="4114800"/>
          </a:xfrm>
          <a:ln w="10795">
            <a:solidFill>
              <a:schemeClr val="bg1"/>
            </a:solidFill>
            <a:prstDash val="dash"/>
            <a:miter lim="800000"/>
          </a:ln>
        </p:spPr>
        <p:txBody>
          <a:bodyPr/>
          <a:lstStyle>
            <a:lvl1pPr marL="393192" indent="-274320">
              <a:lnSpc>
                <a:spcPct val="100000"/>
              </a:lnSpc>
              <a:spcBef>
                <a:spcPts val="700"/>
              </a:spcBef>
              <a:defRPr sz="2400"/>
            </a:lvl1pPr>
            <a:lvl2pPr>
              <a:lnSpc>
                <a:spcPct val="100000"/>
              </a:lnSpc>
              <a:spcBef>
                <a:spcPts val="700"/>
              </a:spcBef>
              <a:defRPr sz="2000"/>
            </a:lvl2pPr>
            <a:lvl3pPr>
              <a:lnSpc>
                <a:spcPct val="100000"/>
              </a:lnSpc>
              <a:spcBef>
                <a:spcPts val="700"/>
              </a:spcBef>
              <a:defRPr sz="1800"/>
            </a:lvl3pPr>
            <a:lvl4pPr>
              <a:lnSpc>
                <a:spcPct val="100000"/>
              </a:lnSpc>
              <a:spcBef>
                <a:spcPts val="700"/>
              </a:spcBef>
              <a:defRPr sz="1600"/>
            </a:lvl4pPr>
            <a:lvl5pPr>
              <a:lnSpc>
                <a:spcPct val="100000"/>
              </a:lnSpc>
              <a:spcBef>
                <a:spcPts val="700"/>
              </a:spcBef>
              <a:defRPr sz="1600"/>
            </a:lvl5pPr>
            <a:extLst/>
          </a:lstStyle>
          <a:p>
            <a:pPr lvl="0" eaLnBrk="1" latinLnBrk="0" hangingPunct="1"/>
            <a:r>
              <a:rPr lang="en-US"/>
              <a:t>Click to edit Master text styles</a:t>
            </a:r>
          </a:p>
          <a:p>
            <a:pPr lvl="1" eaLnBrk="1" latinLnBrk="0" hangingPunct="1"/>
            <a:r>
              <a:rPr lang="en-US"/>
              <a:t>Second level</a:t>
            </a:r>
          </a:p>
          <a:p>
            <a:pPr lvl="2" eaLnBrk="1" latinLnBrk="0" hangingPunct="1"/>
            <a:r>
              <a:rPr lang="en-US"/>
              <a:t>Third level</a:t>
            </a:r>
          </a:p>
          <a:p>
            <a:pPr lvl="3" eaLnBrk="1" latinLnBrk="0" hangingPunct="1"/>
            <a:r>
              <a:rPr lang="en-US"/>
              <a:t>Fourth level</a:t>
            </a:r>
          </a:p>
          <a:p>
            <a:pPr lvl="4" eaLnBrk="1" latinLnBrk="0" hangingPunct="1"/>
            <a:r>
              <a:rPr lang="en-US"/>
              <a:t>Fifth level</a:t>
            </a:r>
            <a:endParaRPr kumimoji="0" lang="en-US"/>
          </a:p>
        </p:txBody>
      </p:sp>
      <p:sp>
        <p:nvSpPr>
          <p:cNvPr id="7" name="Date Placeholder 6"/>
          <p:cNvSpPr>
            <a:spLocks noGrp="1"/>
          </p:cNvSpPr>
          <p:nvPr>
            <p:ph type="dt" sz="half" idx="10"/>
          </p:nvPr>
        </p:nvSpPr>
        <p:spPr/>
        <p:txBody>
          <a:bodyPr/>
          <a:lstStyle/>
          <a:p>
            <a:fld id="{2EC6BB11-75D0-4CCB-960C-B9714B9AF6E2}" type="datetimeFigureOut">
              <a:rPr lang="en-US" smtClean="0"/>
              <a:pPr/>
              <a:t>1/8/2024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9CC8086-A8E1-4732-9577-FA63675C6142}"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320"/>
            <a:ext cx="7498080" cy="1143000"/>
          </a:xfrm>
        </p:spPr>
        <p:txBody>
          <a:bodyPr anchor="ctr"/>
          <a:lstStyle/>
          <a:p>
            <a:r>
              <a:rPr kumimoji="0" lang="en-US"/>
              <a:t>Click to edit Master title style</a:t>
            </a:r>
          </a:p>
        </p:txBody>
      </p:sp>
      <p:sp>
        <p:nvSpPr>
          <p:cNvPr id="3" name="Date Placeholder 2"/>
          <p:cNvSpPr>
            <a:spLocks noGrp="1"/>
          </p:cNvSpPr>
          <p:nvPr>
            <p:ph type="dt" sz="half" idx="10"/>
          </p:nvPr>
        </p:nvSpPr>
        <p:spPr/>
        <p:txBody>
          <a:bodyPr/>
          <a:lstStyle/>
          <a:p>
            <a:fld id="{2EC6BB11-75D0-4CCB-960C-B9714B9AF6E2}" type="datetimeFigureOut">
              <a:rPr lang="en-US" smtClean="0"/>
              <a:pPr/>
              <a:t>1/8/2024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9CC8086-A8E1-4732-9577-FA63675C6142}"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1014984" y="0"/>
            <a:ext cx="8129016" cy="6858000"/>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 name="Date Placeholder 1"/>
          <p:cNvSpPr>
            <a:spLocks noGrp="1"/>
          </p:cNvSpPr>
          <p:nvPr>
            <p:ph type="dt" sz="half" idx="10"/>
          </p:nvPr>
        </p:nvSpPr>
        <p:spPr/>
        <p:txBody>
          <a:bodyPr/>
          <a:lstStyle/>
          <a:p>
            <a:fld id="{2EC6BB11-75D0-4CCB-960C-B9714B9AF6E2}" type="datetimeFigureOut">
              <a:rPr lang="en-US" smtClean="0"/>
              <a:pPr/>
              <a:t>1/8/2024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9CC8086-A8E1-4732-9577-FA63675C6142}" type="slidenum">
              <a:rPr lang="en-US" smtClean="0"/>
              <a:pPr/>
              <a:t>‹#›</a:t>
            </a:fld>
            <a:endParaRPr lang="en-US"/>
          </a:p>
        </p:txBody>
      </p:sp>
      <p:sp>
        <p:nvSpPr>
          <p:cNvPr id="6" name="Rectangle 5"/>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16778"/>
            <a:ext cx="3810000" cy="1162050"/>
          </a:xfrm>
          <a:ln>
            <a:noFill/>
          </a:ln>
        </p:spPr>
        <p:txBody>
          <a:bodyPr anchor="b"/>
          <a:lstStyle>
            <a:lvl1pPr algn="l">
              <a:lnSpc>
                <a:spcPts val="2000"/>
              </a:lnSpc>
              <a:buNone/>
              <a:defRPr sz="2200" b="1" cap="all" baseline="0"/>
            </a:lvl1pPr>
            <a:extLst/>
          </a:lstStyle>
          <a:p>
            <a:r>
              <a:rPr kumimoji="0" lang="en-US"/>
              <a:t>Click to edit Master title style</a:t>
            </a:r>
          </a:p>
        </p:txBody>
      </p:sp>
      <p:sp>
        <p:nvSpPr>
          <p:cNvPr id="3" name="Text Placeholder 2"/>
          <p:cNvSpPr>
            <a:spLocks noGrp="1"/>
          </p:cNvSpPr>
          <p:nvPr>
            <p:ph type="body" idx="2"/>
          </p:nvPr>
        </p:nvSpPr>
        <p:spPr>
          <a:xfrm>
            <a:off x="457200" y="1406964"/>
            <a:ext cx="3810000" cy="698500"/>
          </a:xfrm>
        </p:spPr>
        <p:txBody>
          <a:bodyPr/>
          <a:lstStyle>
            <a:lvl1pPr marL="45720" indent="0">
              <a:lnSpc>
                <a:spcPct val="100000"/>
              </a:lnSpc>
              <a:spcBef>
                <a:spcPts val="0"/>
              </a:spcBef>
              <a:buNone/>
              <a:defRPr sz="1400"/>
            </a:lvl1pPr>
            <a:lvl2pPr>
              <a:buNone/>
              <a:defRPr sz="1200"/>
            </a:lvl2pPr>
            <a:lvl3pPr>
              <a:buNone/>
              <a:defRPr sz="1000"/>
            </a:lvl3pPr>
            <a:lvl4pPr>
              <a:buNone/>
              <a:defRPr sz="900"/>
            </a:lvl4pPr>
            <a:lvl5pPr>
              <a:buNone/>
              <a:defRPr sz="900"/>
            </a:lvl5pPr>
            <a:extLst/>
          </a:lstStyle>
          <a:p>
            <a:pPr lvl="0" eaLnBrk="1" latinLnBrk="0" hangingPunct="1"/>
            <a:r>
              <a:rPr kumimoji="0" lang="en-US"/>
              <a:t>Click to edit Master text styles</a:t>
            </a:r>
          </a:p>
        </p:txBody>
      </p:sp>
      <p:sp>
        <p:nvSpPr>
          <p:cNvPr id="4" name="Content Placeholder 3"/>
          <p:cNvSpPr>
            <a:spLocks noGrp="1"/>
          </p:cNvSpPr>
          <p:nvPr>
            <p:ph sz="half" idx="1"/>
          </p:nvPr>
        </p:nvSpPr>
        <p:spPr>
          <a:xfrm>
            <a:off x="457200" y="2133600"/>
            <a:ext cx="8153400" cy="3992563"/>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en-US"/>
              <a:t>Click to edit Master text styles</a:t>
            </a:r>
          </a:p>
          <a:p>
            <a:pPr lvl="1" eaLnBrk="1" latinLnBrk="0" hangingPunct="1"/>
            <a:r>
              <a:rPr lang="en-US"/>
              <a:t>Second level</a:t>
            </a:r>
          </a:p>
          <a:p>
            <a:pPr lvl="2" eaLnBrk="1" latinLnBrk="0" hangingPunct="1"/>
            <a:r>
              <a:rPr lang="en-US"/>
              <a:t>Third level</a:t>
            </a:r>
          </a:p>
          <a:p>
            <a:pPr lvl="3" eaLnBrk="1" latinLnBrk="0" hangingPunct="1"/>
            <a:r>
              <a:rPr lang="en-US"/>
              <a:t>Fourth level</a:t>
            </a:r>
          </a:p>
          <a:p>
            <a:pPr lvl="4" eaLnBrk="1" latinLnBrk="0" hangingPunct="1"/>
            <a:r>
              <a:rPr lang="en-US"/>
              <a:t>Fifth level</a:t>
            </a:r>
            <a:endParaRPr kumimoji="0" lang="en-US"/>
          </a:p>
        </p:txBody>
      </p:sp>
      <p:sp>
        <p:nvSpPr>
          <p:cNvPr id="5" name="Date Placeholder 4"/>
          <p:cNvSpPr>
            <a:spLocks noGrp="1"/>
          </p:cNvSpPr>
          <p:nvPr>
            <p:ph type="dt" sz="half" idx="10"/>
          </p:nvPr>
        </p:nvSpPr>
        <p:spPr/>
        <p:txBody>
          <a:bodyPr/>
          <a:lstStyle/>
          <a:p>
            <a:fld id="{2EC6BB11-75D0-4CCB-960C-B9714B9AF6E2}" type="datetimeFigureOut">
              <a:rPr lang="en-US" smtClean="0"/>
              <a:pPr/>
              <a:t>1/8/2024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9CC8086-A8E1-4732-9577-FA63675C6142}"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886896" y="1066800"/>
            <a:ext cx="2743200" cy="1981200"/>
          </a:xfrm>
        </p:spPr>
        <p:txBody>
          <a:bodyPr anchor="b">
            <a:noAutofit/>
          </a:bodyPr>
          <a:lstStyle>
            <a:lvl1pPr algn="l">
              <a:buNone/>
              <a:defRPr sz="2100" b="1">
                <a:effectLst/>
              </a:defRPr>
            </a:lvl1pPr>
            <a:extLst/>
          </a:lstStyle>
          <a:p>
            <a:r>
              <a:rPr kumimoji="0" lang="en-US"/>
              <a:t>Click to edit Master title style</a:t>
            </a:r>
          </a:p>
        </p:txBody>
      </p:sp>
      <p:sp>
        <p:nvSpPr>
          <p:cNvPr id="5" name="Date Placeholder 4"/>
          <p:cNvSpPr>
            <a:spLocks noGrp="1"/>
          </p:cNvSpPr>
          <p:nvPr>
            <p:ph type="dt" sz="half" idx="10"/>
          </p:nvPr>
        </p:nvSpPr>
        <p:spPr/>
        <p:txBody>
          <a:bodyPr/>
          <a:lstStyle/>
          <a:p>
            <a:fld id="{2EC6BB11-75D0-4CCB-960C-B9714B9AF6E2}" type="datetimeFigureOut">
              <a:rPr lang="en-US" smtClean="0"/>
              <a:pPr/>
              <a:t>1/8/2024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99CC8086-A8E1-4732-9577-FA63675C6142}" type="slidenum">
              <a:rPr lang="en-US" smtClean="0"/>
              <a:pPr/>
              <a:t>‹#›</a:t>
            </a:fld>
            <a:endParaRPr lang="en-US"/>
          </a:p>
        </p:txBody>
      </p:sp>
      <p:sp>
        <p:nvSpPr>
          <p:cNvPr id="8" name="Rectangle 7"/>
          <p:cNvSpPr/>
          <p:nvPr/>
        </p:nvSpPr>
        <p:spPr>
          <a:xfrm>
            <a:off x="762000" y="1066800"/>
            <a:ext cx="4572000" cy="4572000"/>
          </a:xfrm>
          <a:prstGeom prst="rect">
            <a:avLst/>
          </a:prstGeom>
          <a:solidFill>
            <a:srgbClr val="FFFFFF"/>
          </a:solidFill>
          <a:ln w="88900" cap="sq">
            <a:solidFill>
              <a:srgbClr val="FFFFFF"/>
            </a:solidFill>
            <a:miter lim="800000"/>
          </a:ln>
          <a:effectLst>
            <a:outerShdw blurRad="55500" dist="18500" dir="5400000" algn="tl" rotWithShape="0">
              <a:srgbClr val="000000">
                <a:alpha val="35000"/>
              </a:srgbClr>
            </a:outerShdw>
          </a:effectLst>
          <a:scene3d>
            <a:camera prst="orthographicFront"/>
            <a:lightRig rig="twoPt" dir="t">
              <a:rot lat="0" lon="0" rev="7200000"/>
            </a:lightRig>
          </a:scene3d>
          <a:sp3d contourW="635">
            <a:bevelT w="25400" h="19050"/>
            <a:contourClr>
              <a:srgbClr val="969696"/>
            </a:contourClr>
          </a:sp3d>
        </p:spPr>
        <p:txBody>
          <a:bodyPr lIns="91440" tIns="274320" rtlCol="0" anchor="t">
            <a:normAutofit/>
          </a:bodyPr>
          <a:lstStyle/>
          <a:p>
            <a:pPr marL="0" indent="-283464" algn="l" rtl="0" eaLnBrk="1" latinLnBrk="0" hangingPunct="1">
              <a:lnSpc>
                <a:spcPts val="3000"/>
              </a:lnSpc>
              <a:spcBef>
                <a:spcPts val="600"/>
              </a:spcBef>
              <a:buClr>
                <a:schemeClr val="accent1"/>
              </a:buClr>
              <a:buSzPct val="80000"/>
              <a:buFont typeface="Wingdings 2"/>
              <a:buNone/>
            </a:pPr>
            <a:endParaRPr kumimoji="0" lang="en-US" sz="3200" kern="1200">
              <a:solidFill>
                <a:schemeClr val="tx1"/>
              </a:solidFill>
              <a:latin typeface="+mn-lt"/>
              <a:ea typeface="+mn-ea"/>
              <a:cs typeface="+mn-cs"/>
            </a:endParaRPr>
          </a:p>
        </p:txBody>
      </p:sp>
      <p:sp>
        <p:nvSpPr>
          <p:cNvPr id="3" name="Picture Placeholder 2"/>
          <p:cNvSpPr>
            <a:spLocks noGrp="1"/>
          </p:cNvSpPr>
          <p:nvPr>
            <p:ph type="pic" idx="1"/>
          </p:nvPr>
        </p:nvSpPr>
        <p:spPr>
          <a:xfrm>
            <a:off x="838200" y="1143003"/>
            <a:ext cx="4419600" cy="3514531"/>
          </a:xfrm>
          <a:prstGeom prst="roundRect">
            <a:avLst>
              <a:gd name="adj" fmla="val 783"/>
            </a:avLst>
          </a:prstGeom>
          <a:solidFill>
            <a:schemeClr val="bg2"/>
          </a:solidFill>
          <a:ln w="127000">
            <a:noFill/>
            <a:miter lim="800000"/>
          </a:ln>
          <a:effectLst/>
        </p:spPr>
        <p:txBody>
          <a:bodyPr lIns="91440" tIns="274320" anchor="t"/>
          <a:lstStyle>
            <a:lvl1pPr indent="0">
              <a:buNone/>
              <a:defRPr sz="3200"/>
            </a:lvl1pPr>
            <a:extLst/>
          </a:lstStyle>
          <a:p>
            <a:pPr marL="0" algn="l" eaLnBrk="1" latinLnBrk="0" hangingPunct="1"/>
            <a:r>
              <a:rPr kumimoji="0" lang="en-US"/>
              <a:t>Click icon to add picture</a:t>
            </a:r>
            <a:endParaRPr kumimoji="0" lang="en-US" dirty="0"/>
          </a:p>
        </p:txBody>
      </p:sp>
      <p:sp>
        <p:nvSpPr>
          <p:cNvPr id="9" name="Flowchart: Process 8"/>
          <p:cNvSpPr/>
          <p:nvPr/>
        </p:nvSpPr>
        <p:spPr>
          <a:xfrm rot="19468671">
            <a:off x="396725" y="954341"/>
            <a:ext cx="685800"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shade val="90000"/>
                <a:satMod val="200000"/>
                <a:alpha val="40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Flowchart: Process 9"/>
          <p:cNvSpPr/>
          <p:nvPr/>
        </p:nvSpPr>
        <p:spPr>
          <a:xfrm rot="2103354" flipH="1">
            <a:off x="5003667" y="936786"/>
            <a:ext cx="649224" cy="204310"/>
          </a:xfrm>
          <a:prstGeom prst="flowChartProcess">
            <a:avLst/>
          </a:prstGeom>
          <a:solidFill>
            <a:srgbClr val="FBFBFB">
              <a:alpha val="45098"/>
            </a:srgbClr>
          </a:solidFill>
          <a:ln w="6350" cap="rnd" cmpd="sng" algn="ctr">
            <a:solidFill>
              <a:srgbClr val="FFFFFF">
                <a:alpha val="100000"/>
              </a:srgbClr>
            </a:solidFill>
            <a:prstDash val="solid"/>
          </a:ln>
          <a:effectLst>
            <a:outerShdw blurRad="25400" dist="25400" dir="3300000" sx="96000" sy="96000" algn="tl" rotWithShape="0">
              <a:schemeClr val="bg2">
                <a:alpha val="20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dirty="0"/>
          </a:p>
        </p:txBody>
      </p:sp>
      <p:sp>
        <p:nvSpPr>
          <p:cNvPr id="4" name="Text Placeholder 3"/>
          <p:cNvSpPr>
            <a:spLocks noGrp="1"/>
          </p:cNvSpPr>
          <p:nvPr>
            <p:ph type="body" sz="half" idx="2"/>
          </p:nvPr>
        </p:nvSpPr>
        <p:spPr>
          <a:xfrm>
            <a:off x="838200" y="4800600"/>
            <a:ext cx="4419600" cy="762000"/>
          </a:xfrm>
        </p:spPr>
        <p:txBody>
          <a:bodyPr anchor="ctr"/>
          <a:lstStyle>
            <a:lvl1pPr marL="0" indent="0" algn="l">
              <a:lnSpc>
                <a:spcPts val="1600"/>
              </a:lnSpc>
              <a:spcBef>
                <a:spcPts val="0"/>
              </a:spcBef>
              <a:buNone/>
              <a:defRPr sz="1400">
                <a:solidFill>
                  <a:srgbClr val="777777"/>
                </a:solidFill>
              </a:defRPr>
            </a:lvl1pPr>
            <a:lvl2pPr>
              <a:defRPr sz="1200"/>
            </a:lvl2pPr>
            <a:lvl3pPr>
              <a:defRPr sz="1000"/>
            </a:lvl3pPr>
            <a:lvl4pPr>
              <a:defRPr sz="900"/>
            </a:lvl4pPr>
            <a:lvl5pPr>
              <a:defRPr sz="900"/>
            </a:lvl5pPr>
            <a:extLst/>
          </a:lstStyle>
          <a:p>
            <a:pPr lvl="0" eaLnBrk="1" latinLnBrk="0" hangingPunct="1"/>
            <a:r>
              <a:rPr kumimoji="0" lang="en-US"/>
              <a:t>Click to edit Master text styles</a:t>
            </a: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7" name="Pie 6"/>
          <p:cNvSpPr/>
          <p:nvPr/>
        </p:nvSpPr>
        <p:spPr>
          <a:xfrm>
            <a:off x="-815927" y="-815922"/>
            <a:ext cx="1638887" cy="1638887"/>
          </a:xfrm>
          <a:prstGeom prst="pie">
            <a:avLst>
              <a:gd name="adj1" fmla="val 0"/>
              <a:gd name="adj2" fmla="val 5402120"/>
            </a:avLst>
          </a:prstGeom>
          <a:solidFill>
            <a:schemeClr val="bg2">
              <a:tint val="18000"/>
              <a:satMod val="220000"/>
              <a:alpha val="33000"/>
            </a:schemeClr>
          </a:solidFill>
          <a:ln w="3175" cap="rnd" cmpd="sng" algn="ctr">
            <a:solidFill>
              <a:schemeClr val="bg2">
                <a:shade val="70000"/>
                <a:satMod val="200000"/>
                <a:alpha val="100000"/>
              </a:schemeClr>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Oval 7"/>
          <p:cNvSpPr/>
          <p:nvPr/>
        </p:nvSpPr>
        <p:spPr>
          <a:xfrm>
            <a:off x="168816" y="21102"/>
            <a:ext cx="1702191" cy="1702191"/>
          </a:xfrm>
          <a:prstGeom prst="ellipse">
            <a:avLst/>
          </a:prstGeom>
          <a:noFill/>
          <a:ln w="27305" cap="rnd" cmpd="sng" algn="ctr">
            <a:solidFill>
              <a:schemeClr val="bg2">
                <a:tint val="45000"/>
                <a:satMod val="325000"/>
                <a:alpha val="100000"/>
              </a:schemeClr>
            </a:solidFill>
            <a:prstDash val="solid"/>
          </a:ln>
          <a:effectLst>
            <a:outerShdw blurRad="25400" dist="25400" dir="5400000" algn="tl" rotWithShape="0">
              <a:schemeClr val="bg2">
                <a:shade val="50000"/>
                <a:satMod val="150000"/>
                <a:alpha val="8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Donut 10"/>
          <p:cNvSpPr/>
          <p:nvPr/>
        </p:nvSpPr>
        <p:spPr>
          <a:xfrm rot="2315675">
            <a:off x="182881" y="1055077"/>
            <a:ext cx="1125717" cy="1102624"/>
          </a:xfrm>
          <a:prstGeom prst="donut">
            <a:avLst>
              <a:gd name="adj" fmla="val 11833"/>
            </a:avLst>
          </a:prstGeom>
          <a:gradFill rotWithShape="1">
            <a:gsLst>
              <a:gs pos="0">
                <a:schemeClr val="bg2">
                  <a:tint val="10000"/>
                  <a:shade val="99000"/>
                  <a:satMod val="355000"/>
                  <a:alpha val="70000"/>
                </a:schemeClr>
              </a:gs>
              <a:gs pos="70000">
                <a:schemeClr val="bg2">
                  <a:tint val="6000"/>
                  <a:shade val="100000"/>
                  <a:satMod val="400000"/>
                  <a:alpha val="55000"/>
                </a:schemeClr>
              </a:gs>
              <a:gs pos="100000">
                <a:schemeClr val="bg2">
                  <a:tint val="100000"/>
                  <a:shade val="75000"/>
                  <a:satMod val="370000"/>
                  <a:alpha val="60000"/>
                </a:schemeClr>
              </a:gs>
            </a:gsLst>
            <a:path path="circle">
              <a:fillToRect l="-407500" t="-50000" r="507500" b="150000"/>
            </a:path>
          </a:gradFill>
          <a:ln w="7350" cap="rnd" cmpd="sng" algn="ctr">
            <a:solidFill>
              <a:schemeClr val="bg2">
                <a:shade val="60000"/>
                <a:satMod val="220000"/>
                <a:alpha val="100000"/>
              </a:schemeClr>
            </a:solidFill>
            <a:prstDash val="solid"/>
          </a:ln>
          <a:effectLst>
            <a:outerShdw blurRad="12700" dist="15000" dir="4500000" algn="tl" rotWithShape="0">
              <a:schemeClr val="bg2">
                <a:shade val="10000"/>
                <a:satMod val="200000"/>
                <a:alpha val="3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a:xfrm>
            <a:off x="1012873" y="-54"/>
            <a:ext cx="8131127" cy="6858054"/>
          </a:xfrm>
          <a:prstGeom prst="rect">
            <a:avLst/>
          </a:prstGeom>
          <a:solidFill>
            <a:schemeClr val="bg1"/>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5" name="Title Placeholder 4"/>
          <p:cNvSpPr>
            <a:spLocks noGrp="1"/>
          </p:cNvSpPr>
          <p:nvPr>
            <p:ph type="title"/>
          </p:nvPr>
        </p:nvSpPr>
        <p:spPr>
          <a:xfrm>
            <a:off x="1435608" y="274638"/>
            <a:ext cx="7498080" cy="1143000"/>
          </a:xfrm>
          <a:prstGeom prst="rect">
            <a:avLst/>
          </a:prstGeom>
        </p:spPr>
        <p:txBody>
          <a:bodyPr anchor="ctr">
            <a:normAutofit/>
          </a:bodyPr>
          <a:lstStyle/>
          <a:p>
            <a:r>
              <a:rPr kumimoji="0" lang="en-US"/>
              <a:t>Click to edit Master title style</a:t>
            </a:r>
          </a:p>
        </p:txBody>
      </p:sp>
      <p:sp>
        <p:nvSpPr>
          <p:cNvPr id="9" name="Text Placeholder 8"/>
          <p:cNvSpPr>
            <a:spLocks noGrp="1"/>
          </p:cNvSpPr>
          <p:nvPr>
            <p:ph type="body" idx="1"/>
          </p:nvPr>
        </p:nvSpPr>
        <p:spPr>
          <a:xfrm>
            <a:off x="1435608" y="1447800"/>
            <a:ext cx="7498080" cy="4800600"/>
          </a:xfrm>
          <a:prstGeom prst="rect">
            <a:avLst/>
          </a:prstGeom>
        </p:spPr>
        <p:txBody>
          <a:bodyPr>
            <a:normAutofit/>
          </a:bodyPr>
          <a:lstStyle/>
          <a:p>
            <a:pPr lvl="0" eaLnBrk="1" latinLnBrk="0" hangingPunct="1"/>
            <a:r>
              <a:rPr kumimoji="0" lang="en-US"/>
              <a:t>Click to edit Master text styles</a:t>
            </a:r>
          </a:p>
          <a:p>
            <a:pPr lvl="1" eaLnBrk="1" latinLnBrk="0" hangingPunct="1"/>
            <a:r>
              <a:rPr kumimoji="0" lang="en-US"/>
              <a:t>Second level</a:t>
            </a:r>
          </a:p>
          <a:p>
            <a:pPr lvl="2" eaLnBrk="1" latinLnBrk="0" hangingPunct="1"/>
            <a:r>
              <a:rPr kumimoji="0" lang="en-US"/>
              <a:t>Third level</a:t>
            </a:r>
          </a:p>
          <a:p>
            <a:pPr lvl="3" eaLnBrk="1" latinLnBrk="0" hangingPunct="1"/>
            <a:r>
              <a:rPr kumimoji="0" lang="en-US"/>
              <a:t>Fourth level</a:t>
            </a:r>
          </a:p>
          <a:p>
            <a:pPr lvl="4" eaLnBrk="1" latinLnBrk="0" hangingPunct="1"/>
            <a:r>
              <a:rPr kumimoji="0" lang="en-US"/>
              <a:t>Fifth level</a:t>
            </a:r>
          </a:p>
        </p:txBody>
      </p:sp>
      <p:sp>
        <p:nvSpPr>
          <p:cNvPr id="24" name="Date Placeholder 23"/>
          <p:cNvSpPr>
            <a:spLocks noGrp="1"/>
          </p:cNvSpPr>
          <p:nvPr>
            <p:ph type="dt" sz="half" idx="2"/>
          </p:nvPr>
        </p:nvSpPr>
        <p:spPr>
          <a:xfrm>
            <a:off x="3581400" y="6305550"/>
            <a:ext cx="2133600" cy="476250"/>
          </a:xfrm>
          <a:prstGeom prst="rect">
            <a:avLst/>
          </a:prstGeom>
        </p:spPr>
        <p:txBody>
          <a:bodyPr anchor="b"/>
          <a:lstStyle>
            <a:lvl1pPr algn="r" eaLnBrk="1" latinLnBrk="0" hangingPunct="1">
              <a:defRPr kumimoji="0" sz="1200">
                <a:solidFill>
                  <a:schemeClr val="bg2">
                    <a:shade val="50000"/>
                    <a:satMod val="200000"/>
                  </a:schemeClr>
                </a:solidFill>
              </a:defRPr>
            </a:lvl1pPr>
            <a:extLst/>
          </a:lstStyle>
          <a:p>
            <a:fld id="{2EC6BB11-75D0-4CCB-960C-B9714B9AF6E2}" type="datetimeFigureOut">
              <a:rPr lang="en-US" smtClean="0"/>
              <a:pPr/>
              <a:t>1/8/2024</a:t>
            </a:fld>
            <a:endParaRPr lang="en-US"/>
          </a:p>
        </p:txBody>
      </p:sp>
      <p:sp>
        <p:nvSpPr>
          <p:cNvPr id="10" name="Footer Placeholder 9"/>
          <p:cNvSpPr>
            <a:spLocks noGrp="1"/>
          </p:cNvSpPr>
          <p:nvPr>
            <p:ph type="ftr" sz="quarter" idx="3"/>
          </p:nvPr>
        </p:nvSpPr>
        <p:spPr>
          <a:xfrm>
            <a:off x="5715000" y="6305550"/>
            <a:ext cx="2895600" cy="476250"/>
          </a:xfrm>
          <a:prstGeom prst="rect">
            <a:avLst/>
          </a:prstGeom>
        </p:spPr>
        <p:txBody>
          <a:bodyPr anchor="b"/>
          <a:lstStyle>
            <a:lvl1pPr eaLnBrk="1" latinLnBrk="0" hangingPunct="1">
              <a:defRPr kumimoji="0" sz="1200">
                <a:solidFill>
                  <a:schemeClr val="bg2">
                    <a:shade val="50000"/>
                    <a:satMod val="200000"/>
                  </a:schemeClr>
                </a:solidFill>
                <a:effectLst/>
              </a:defRPr>
            </a:lvl1pPr>
            <a:extLst/>
          </a:lstStyle>
          <a:p>
            <a:endParaRPr lang="en-US"/>
          </a:p>
        </p:txBody>
      </p:sp>
      <p:sp>
        <p:nvSpPr>
          <p:cNvPr id="22" name="Slide Number Placeholder 21"/>
          <p:cNvSpPr>
            <a:spLocks noGrp="1"/>
          </p:cNvSpPr>
          <p:nvPr>
            <p:ph type="sldNum" sz="quarter" idx="4"/>
          </p:nvPr>
        </p:nvSpPr>
        <p:spPr>
          <a:xfrm>
            <a:off x="8613648" y="6305550"/>
            <a:ext cx="457200" cy="476250"/>
          </a:xfrm>
          <a:prstGeom prst="rect">
            <a:avLst/>
          </a:prstGeom>
        </p:spPr>
        <p:txBody>
          <a:bodyPr anchor="b"/>
          <a:lstStyle>
            <a:lvl1pPr algn="ctr" eaLnBrk="1" latinLnBrk="0" hangingPunct="1">
              <a:defRPr kumimoji="0" sz="1200">
                <a:solidFill>
                  <a:schemeClr val="bg2">
                    <a:shade val="50000"/>
                    <a:satMod val="200000"/>
                  </a:schemeClr>
                </a:solidFill>
                <a:effectLst/>
              </a:defRPr>
            </a:lvl1pPr>
            <a:extLst/>
          </a:lstStyle>
          <a:p>
            <a:fld id="{99CC8086-A8E1-4732-9577-FA63675C6142}" type="slidenum">
              <a:rPr lang="en-US" smtClean="0"/>
              <a:pPr/>
              <a:t>‹#›</a:t>
            </a:fld>
            <a:endParaRPr lang="en-US"/>
          </a:p>
        </p:txBody>
      </p:sp>
      <p:sp>
        <p:nvSpPr>
          <p:cNvPr id="15" name="Rectangle 14"/>
          <p:cNvSpPr/>
          <p:nvPr/>
        </p:nvSpPr>
        <p:spPr bwMode="invGray">
          <a:xfrm>
            <a:off x="1014984" y="-54"/>
            <a:ext cx="73152" cy="6858054"/>
          </a:xfrm>
          <a:prstGeom prst="rect">
            <a:avLst/>
          </a:prstGeom>
          <a:solidFill>
            <a:schemeClr val="bg1"/>
          </a:solidFill>
          <a:ln w="25400" cap="rnd" cmpd="sng" algn="ctr">
            <a:noFill/>
            <a:prstDash val="solid"/>
          </a:ln>
          <a:effectLst>
            <a:outerShdw blurRad="38550" dist="38000" dir="10800000" algn="tl" rotWithShape="0">
              <a:schemeClr val="bg2">
                <a:shade val="20000"/>
                <a:satMod val="110000"/>
                <a:alpha val="25000"/>
              </a:schemeClr>
            </a:outerShdw>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853" r:id="rId1"/>
    <p:sldLayoutId id="2147483854" r:id="rId2"/>
    <p:sldLayoutId id="2147483855" r:id="rId3"/>
    <p:sldLayoutId id="2147483856" r:id="rId4"/>
    <p:sldLayoutId id="2147483857" r:id="rId5"/>
    <p:sldLayoutId id="2147483858" r:id="rId6"/>
    <p:sldLayoutId id="2147483859" r:id="rId7"/>
    <p:sldLayoutId id="2147483860" r:id="rId8"/>
    <p:sldLayoutId id="2147483861" r:id="rId9"/>
    <p:sldLayoutId id="2147483862" r:id="rId10"/>
    <p:sldLayoutId id="2147483863" r:id="rId11"/>
  </p:sldLayoutIdLst>
  <p:txStyles>
    <p:titleStyle>
      <a:lvl1pPr algn="l" rtl="0" eaLnBrk="1" latinLnBrk="0" hangingPunct="1">
        <a:spcBef>
          <a:spcPct val="0"/>
        </a:spcBef>
        <a:buNone/>
        <a:defRPr kumimoji="0" sz="4300" kern="1200">
          <a:solidFill>
            <a:schemeClr val="tx2">
              <a:satMod val="130000"/>
            </a:schemeClr>
          </a:solidFill>
          <a:effectLst>
            <a:outerShdw blurRad="50000" dist="30000" dir="5400000" algn="tl" rotWithShape="0">
              <a:srgbClr val="000000">
                <a:alpha val="30000"/>
              </a:srgbClr>
            </a:outerShdw>
          </a:effectLst>
          <a:latin typeface="+mj-lt"/>
          <a:ea typeface="+mj-ea"/>
          <a:cs typeface="+mj-cs"/>
        </a:defRPr>
      </a:lvl1pPr>
      <a:extLst/>
    </p:titleStyle>
    <p:bodyStyle>
      <a:lvl1pPr marL="365760" indent="-283464" algn="l" rtl="0" eaLnBrk="1" latinLnBrk="0" hangingPunct="1">
        <a:lnSpc>
          <a:spcPct val="100000"/>
        </a:lnSpc>
        <a:spcBef>
          <a:spcPts val="600"/>
        </a:spcBef>
        <a:buClr>
          <a:schemeClr val="accent1"/>
        </a:buClr>
        <a:buSzPct val="80000"/>
        <a:buFont typeface="Wingdings 2"/>
        <a:buChar char=""/>
        <a:defRPr kumimoji="0" sz="3200" kern="1200">
          <a:solidFill>
            <a:schemeClr val="tx1"/>
          </a:solidFill>
          <a:latin typeface="+mn-lt"/>
          <a:ea typeface="+mn-ea"/>
          <a:cs typeface="+mn-cs"/>
        </a:defRPr>
      </a:lvl1pPr>
      <a:lvl2pPr marL="640080" indent="-237744" algn="l" rtl="0" eaLnBrk="1" latinLnBrk="0" hangingPunct="1">
        <a:lnSpc>
          <a:spcPct val="100000"/>
        </a:lnSpc>
        <a:spcBef>
          <a:spcPts val="550"/>
        </a:spcBef>
        <a:buClr>
          <a:schemeClr val="accent1"/>
        </a:buClr>
        <a:buFont typeface="Verdana"/>
        <a:buChar char="◦"/>
        <a:defRPr kumimoji="0" sz="2800" kern="1200">
          <a:solidFill>
            <a:schemeClr val="tx1"/>
          </a:solidFill>
          <a:latin typeface="+mn-lt"/>
          <a:ea typeface="+mn-ea"/>
          <a:cs typeface="+mn-cs"/>
        </a:defRPr>
      </a:lvl2pPr>
      <a:lvl3pPr marL="886968" indent="-228600" algn="l" rtl="0" eaLnBrk="1" latinLnBrk="0" hangingPunct="1">
        <a:lnSpc>
          <a:spcPct val="100000"/>
        </a:lnSpc>
        <a:spcBef>
          <a:spcPct val="20000"/>
        </a:spcBef>
        <a:buClr>
          <a:schemeClr val="accent2"/>
        </a:buClr>
        <a:buFont typeface="Wingdings 2"/>
        <a:buChar char=""/>
        <a:defRPr kumimoji="0" sz="2400" kern="1200">
          <a:solidFill>
            <a:schemeClr val="tx1"/>
          </a:solidFill>
          <a:latin typeface="+mn-lt"/>
          <a:ea typeface="+mn-ea"/>
          <a:cs typeface="+mn-cs"/>
        </a:defRPr>
      </a:lvl3pPr>
      <a:lvl4pPr marL="1097280" indent="-173736" algn="l" rtl="0" eaLnBrk="1" latinLnBrk="0" hangingPunct="1">
        <a:lnSpc>
          <a:spcPct val="100000"/>
        </a:lnSpc>
        <a:spcBef>
          <a:spcPct val="20000"/>
        </a:spcBef>
        <a:buClr>
          <a:schemeClr val="accent3"/>
        </a:buClr>
        <a:buFont typeface="Wingdings 2"/>
        <a:buChar char=""/>
        <a:defRPr kumimoji="0" sz="2000" kern="1200">
          <a:solidFill>
            <a:schemeClr val="tx1"/>
          </a:solidFill>
          <a:latin typeface="+mn-lt"/>
          <a:ea typeface="+mn-ea"/>
          <a:cs typeface="+mn-cs"/>
        </a:defRPr>
      </a:lvl4pPr>
      <a:lvl5pPr marL="1298448" indent="-182880" algn="l" rtl="0" eaLnBrk="1" latinLnBrk="0" hangingPunct="1">
        <a:lnSpc>
          <a:spcPct val="100000"/>
        </a:lnSpc>
        <a:spcBef>
          <a:spcPct val="20000"/>
        </a:spcBef>
        <a:buClr>
          <a:schemeClr val="accent4"/>
        </a:buClr>
        <a:buFont typeface="Wingdings 2"/>
        <a:buChar char=""/>
        <a:defRPr kumimoji="0" sz="2000" kern="1200">
          <a:solidFill>
            <a:schemeClr val="tx1"/>
          </a:solidFill>
          <a:latin typeface="+mn-lt"/>
          <a:ea typeface="+mn-ea"/>
          <a:cs typeface="+mn-cs"/>
        </a:defRPr>
      </a:lvl5pPr>
      <a:lvl6pPr marL="1508760" indent="-182880" algn="l" rtl="0" eaLnBrk="1" latinLnBrk="0" hangingPunct="1">
        <a:lnSpc>
          <a:spcPct val="100000"/>
        </a:lnSpc>
        <a:spcBef>
          <a:spcPct val="20000"/>
        </a:spcBef>
        <a:buClr>
          <a:schemeClr val="accent5"/>
        </a:buClr>
        <a:buFont typeface="Wingdings 2"/>
        <a:buChar char=""/>
        <a:defRPr kumimoji="0" sz="2000" kern="1200">
          <a:solidFill>
            <a:schemeClr val="tx1"/>
          </a:solidFill>
          <a:latin typeface="+mn-lt"/>
          <a:ea typeface="+mn-ea"/>
          <a:cs typeface="+mn-cs"/>
        </a:defRPr>
      </a:lvl6pPr>
      <a:lvl7pPr marL="171907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7pPr>
      <a:lvl8pPr marL="1920240"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8pPr>
      <a:lvl9pPr marL="2130552" indent="-182880" algn="l" rtl="0" eaLnBrk="1" latinLnBrk="0" hangingPunct="1">
        <a:lnSpc>
          <a:spcPct val="100000"/>
        </a:lnSpc>
        <a:spcBef>
          <a:spcPct val="20000"/>
        </a:spcBef>
        <a:buClr>
          <a:schemeClr val="accent6"/>
        </a:buClr>
        <a:buFont typeface="Wingdings 2"/>
        <a:buChar char=""/>
        <a:defRPr kumimoji="0" sz="2000" kern="120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hyperlink" Target="http://www.ncpanet.org/media/releases/2006/take_as_directed.php"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hyperlink" Target="http://www.ashp.org/s_ashp/docs/files/PR_Over65.pdf" TargetMode="External"/><Relationship Id="rId2" Type="http://schemas.openxmlformats.org/officeDocument/2006/relationships/hyperlink" Target="http://www.harrisinteractive.com/news/allnewsbydate.asp?NewsID=904" TargetMode="Externa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357290" y="1000108"/>
            <a:ext cx="7478078" cy="2400878"/>
          </a:xfrm>
        </p:spPr>
        <p:txBody>
          <a:bodyPr>
            <a:normAutofit/>
          </a:bodyPr>
          <a:lstStyle/>
          <a:p>
            <a:r>
              <a:rPr lang="en-US" b="0" i="0" dirty="0">
                <a:solidFill>
                  <a:srgbClr val="000000"/>
                </a:solidFill>
                <a:effectLst/>
                <a:latin typeface="pg-17ff2"/>
              </a:rPr>
              <a:t>Communication skills in the implementation of diagnostic and therapeutic procedures</a:t>
            </a:r>
            <a:endParaRPr lang="en-US" dirty="0"/>
          </a:p>
        </p:txBody>
      </p:sp>
      <p:sp>
        <p:nvSpPr>
          <p:cNvPr id="3" name="Subtitle 2"/>
          <p:cNvSpPr>
            <a:spLocks noGrp="1"/>
          </p:cNvSpPr>
          <p:nvPr>
            <p:ph type="subTitle" idx="1"/>
          </p:nvPr>
        </p:nvSpPr>
        <p:spPr>
          <a:xfrm>
            <a:off x="1500166" y="4500570"/>
            <a:ext cx="7406640" cy="1752600"/>
          </a:xfrm>
        </p:spPr>
        <p:txBody>
          <a:bodyPr/>
          <a:lstStyle/>
          <a:p>
            <a:r>
              <a:rPr lang="en-US" dirty="0"/>
              <a:t>Prof. </a:t>
            </a:r>
            <a:r>
              <a:rPr lang="en-US" dirty="0" err="1"/>
              <a:t>dr</a:t>
            </a:r>
            <a:r>
              <a:rPr lang="en-US" dirty="0"/>
              <a:t> Sun</a:t>
            </a:r>
            <a:r>
              <a:rPr lang="sr-Latn-RS" dirty="0"/>
              <a:t>čica Srećković</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marL="0" marR="0" lvl="0" indent="0" algn="l" defTabSz="914400" rtl="0" eaLnBrk="0" fontAlgn="base" latinLnBrk="0" hangingPunct="0">
              <a:lnSpc>
                <a:spcPct val="100000"/>
              </a:lnSpc>
              <a:spcBef>
                <a:spcPct val="0"/>
              </a:spcBef>
              <a:spcAft>
                <a:spcPct val="0"/>
              </a:spcAft>
              <a:buClrTx/>
              <a:buSzTx/>
              <a:buFontTx/>
              <a:buNone/>
              <a:tabLst/>
            </a:pPr>
            <a:r>
              <a:rPr lang="sr-Latn-RS" altLang="en-US" sz="4400" dirty="0">
                <a:solidFill>
                  <a:srgbClr val="202124"/>
                </a:solidFill>
                <a:effectLst/>
                <a:latin typeface="inherit"/>
              </a:rPr>
              <a:t>T</a:t>
            </a:r>
            <a:r>
              <a:rPr kumimoji="0" lang="en-US" altLang="en-US" sz="4400" b="0" i="0" u="none" strike="noStrike" cap="none" normalizeH="0" baseline="0" dirty="0">
                <a:ln>
                  <a:noFill/>
                </a:ln>
                <a:solidFill>
                  <a:srgbClr val="202124"/>
                </a:solidFill>
                <a:effectLst/>
                <a:latin typeface="inherit"/>
              </a:rPr>
              <a:t>wo-way communication</a:t>
            </a:r>
            <a:r>
              <a:rPr kumimoji="0" lang="en-US" altLang="en-US" sz="800" b="0" i="0" u="none" strike="noStrike" cap="none" normalizeH="0" baseline="0" dirty="0">
                <a:ln>
                  <a:noFill/>
                </a:ln>
                <a:solidFill>
                  <a:schemeClr val="tx1"/>
                </a:solidFill>
                <a:effectLst/>
              </a:rPr>
              <a:t> </a:t>
            </a:r>
            <a:endParaRPr kumimoji="0" lang="en-US" altLang="en-US" sz="3600" b="0" i="0" u="none" strike="noStrike" cap="none" normalizeH="0" baseline="0" dirty="0">
              <a:ln>
                <a:noFill/>
              </a:ln>
              <a:solidFill>
                <a:schemeClr val="tx1"/>
              </a:solidFill>
              <a:effectLst/>
              <a:latin typeface="Arial" panose="020B0604020202020204" pitchFamily="34" charset="0"/>
            </a:endParaRPr>
          </a:p>
        </p:txBody>
      </p:sp>
      <p:sp>
        <p:nvSpPr>
          <p:cNvPr id="3" name="Content Placeholder 2"/>
          <p:cNvSpPr>
            <a:spLocks noGrp="1"/>
          </p:cNvSpPr>
          <p:nvPr>
            <p:ph idx="1"/>
          </p:nvPr>
        </p:nvSpPr>
        <p:spPr>
          <a:xfrm>
            <a:off x="1071538" y="1447800"/>
            <a:ext cx="7862150" cy="5124472"/>
          </a:xfrm>
        </p:spPr>
        <p:txBody>
          <a:bodyPr>
            <a:normAutofit/>
          </a:bodyPr>
          <a:lstStyle/>
          <a:p>
            <a:r>
              <a:rPr kumimoji="0" lang="sr-Latn-RS" altLang="en-US" sz="2800" b="0" i="0" u="none" strike="noStrike" cap="none" normalizeH="0" baseline="0" dirty="0">
                <a:ln>
                  <a:noFill/>
                </a:ln>
                <a:solidFill>
                  <a:srgbClr val="202124"/>
                </a:solidFill>
                <a:effectLst/>
                <a:latin typeface="inherit"/>
              </a:rPr>
              <a:t>I</a:t>
            </a:r>
            <a:r>
              <a:rPr kumimoji="0" lang="en-US" altLang="en-US" sz="2800" b="0" i="0" u="none" strike="noStrike" cap="none" normalizeH="0" baseline="0" dirty="0">
                <a:ln>
                  <a:noFill/>
                </a:ln>
                <a:solidFill>
                  <a:srgbClr val="202124"/>
                </a:solidFill>
                <a:effectLst/>
                <a:latin typeface="inherit"/>
              </a:rPr>
              <a:t>t is necessary to develop trust, empathy and certainty that you will act in the interest of the patient </a:t>
            </a:r>
            <a:endParaRPr lang="sr-Latn-RS" altLang="en-US" sz="2800" dirty="0">
              <a:solidFill>
                <a:srgbClr val="202124"/>
              </a:solidFill>
              <a:latin typeface="inherit"/>
            </a:endParaRPr>
          </a:p>
          <a:p>
            <a:r>
              <a:rPr kumimoji="0" lang="en-US" altLang="en-US" sz="2800" b="0" i="0" u="none" strike="noStrike" cap="none" normalizeH="0" baseline="0" dirty="0">
                <a:ln>
                  <a:noFill/>
                </a:ln>
                <a:solidFill>
                  <a:srgbClr val="202124"/>
                </a:solidFill>
                <a:effectLst/>
                <a:latin typeface="inherit"/>
              </a:rPr>
              <a:t>Good communication depends on good listening</a:t>
            </a:r>
            <a:endParaRPr kumimoji="0" lang="sr-Latn-RS" altLang="en-US" sz="2800" b="0" i="0" u="none" strike="noStrike" cap="none" normalizeH="0" baseline="0" dirty="0">
              <a:ln>
                <a:noFill/>
              </a:ln>
              <a:solidFill>
                <a:srgbClr val="202124"/>
              </a:solidFill>
              <a:effectLst/>
              <a:latin typeface="inherit"/>
            </a:endParaRPr>
          </a:p>
          <a:p>
            <a:r>
              <a:rPr kumimoji="0" lang="en-US" altLang="en-US" sz="2800" b="0" i="0" u="none" strike="noStrike" cap="none" normalizeH="0" baseline="0" dirty="0">
                <a:ln>
                  <a:noFill/>
                </a:ln>
                <a:solidFill>
                  <a:srgbClr val="202124"/>
                </a:solidFill>
                <a:effectLst/>
                <a:latin typeface="inherit"/>
              </a:rPr>
              <a:t>Enable the patient to ask questions, understand the seriousness of his disorder, weigh the advantages and disadvantages of the proposed diagnostic and therapeutic plan</a:t>
            </a:r>
            <a:r>
              <a:rPr kumimoji="0" lang="en-US" altLang="en-US" sz="700" b="0" i="0" u="none" strike="noStrike" cap="none" normalizeH="0" baseline="0" dirty="0">
                <a:ln>
                  <a:noFill/>
                </a:ln>
                <a:solidFill>
                  <a:schemeClr val="tx1"/>
                </a:solidFill>
                <a:effectLst/>
              </a:rPr>
              <a:t> </a:t>
            </a:r>
            <a:endParaRPr kumimoji="0" lang="en-US" altLang="en-US" sz="2000" b="0" i="0" u="none" strike="noStrike" cap="none" normalizeH="0" baseline="0" dirty="0">
              <a:ln>
                <a:noFill/>
              </a:ln>
              <a:solidFill>
                <a:schemeClr val="tx1"/>
              </a:solidFill>
              <a:effectLst/>
              <a:latin typeface="Arial" panose="020B0604020202020204" pitchFamily="34" charset="0"/>
            </a:endParaRPr>
          </a:p>
        </p:txBody>
      </p:sp>
      <p:sp>
        <p:nvSpPr>
          <p:cNvPr id="6" name="Rectangle 3">
            <a:extLst>
              <a:ext uri="{FF2B5EF4-FFF2-40B4-BE49-F238E27FC236}">
                <a16:creationId xmlns:a16="http://schemas.microsoft.com/office/drawing/2014/main" id="{30815829-88CD-FFD4-B81A-043132229001}"/>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87624" y="197176"/>
            <a:ext cx="7498080" cy="1143000"/>
          </a:xfrm>
        </p:spPr>
        <p:txBody>
          <a:bodyPr>
            <a:normAutofit/>
          </a:bodyPr>
          <a:lstStyle/>
          <a:p>
            <a:r>
              <a:rPr lang="en-US" altLang="en-US" sz="4000" dirty="0">
                <a:solidFill>
                  <a:srgbClr val="202124"/>
                </a:solidFill>
                <a:effectLst/>
                <a:latin typeface="inherit"/>
              </a:rPr>
              <a:t>T</a:t>
            </a:r>
            <a:r>
              <a:rPr kumimoji="0" lang="en-US" altLang="en-US" sz="4000" b="0" i="0" u="none" strike="noStrike" cap="none" normalizeH="0" baseline="0" dirty="0">
                <a:ln>
                  <a:noFill/>
                </a:ln>
                <a:solidFill>
                  <a:srgbClr val="202124"/>
                </a:solidFill>
                <a:effectLst/>
                <a:latin typeface="inherit"/>
              </a:rPr>
              <a:t>ips for communication </a:t>
            </a:r>
            <a:r>
              <a:rPr kumimoji="0" lang="sr-Latn-RS" altLang="en-US" sz="4000" b="0" i="0" u="none" strike="noStrike" cap="none" normalizeH="0" baseline="0" dirty="0">
                <a:ln>
                  <a:noFill/>
                </a:ln>
                <a:solidFill>
                  <a:srgbClr val="202124"/>
                </a:solidFill>
                <a:effectLst/>
                <a:latin typeface="inherit"/>
              </a:rPr>
              <a:t>skills</a:t>
            </a:r>
            <a:endParaRPr lang="en-US" dirty="0"/>
          </a:p>
        </p:txBody>
      </p:sp>
      <p:sp>
        <p:nvSpPr>
          <p:cNvPr id="3" name="Content Placeholder 2"/>
          <p:cNvSpPr>
            <a:spLocks noGrp="1"/>
          </p:cNvSpPr>
          <p:nvPr>
            <p:ph idx="1"/>
          </p:nvPr>
        </p:nvSpPr>
        <p:spPr>
          <a:xfrm>
            <a:off x="971600" y="1447800"/>
            <a:ext cx="8172400" cy="5267348"/>
          </a:xfrm>
        </p:spPr>
        <p:txBody>
          <a:bodyPr>
            <a:noAutofit/>
          </a:bodyPr>
          <a:lstStyle/>
          <a:p>
            <a:r>
              <a:rPr kumimoji="0" lang="sr-Latn-RS" altLang="en-US" sz="2400" b="0" i="0" u="none" strike="noStrike" cap="none" normalizeH="0" baseline="0" dirty="0">
                <a:ln>
                  <a:noFill/>
                </a:ln>
                <a:solidFill>
                  <a:srgbClr val="202124"/>
                </a:solidFill>
                <a:effectLst/>
                <a:latin typeface="inherit"/>
              </a:rPr>
              <a:t>S</a:t>
            </a:r>
            <a:r>
              <a:rPr kumimoji="0" lang="en-US" altLang="en-US" sz="2400" b="0" i="0" u="none" strike="noStrike" cap="none" normalizeH="0" baseline="0" dirty="0">
                <a:ln>
                  <a:noFill/>
                </a:ln>
                <a:solidFill>
                  <a:srgbClr val="202124"/>
                </a:solidFill>
                <a:effectLst/>
                <a:latin typeface="inherit"/>
              </a:rPr>
              <a:t>peak slowly, clearly and loud enough </a:t>
            </a:r>
            <a:endParaRPr kumimoji="0" lang="sr-Latn-RS" altLang="en-US" sz="2400" b="0" i="0" u="none" strike="noStrike" cap="none" normalizeH="0" baseline="0" dirty="0">
              <a:ln>
                <a:noFill/>
              </a:ln>
              <a:solidFill>
                <a:srgbClr val="202124"/>
              </a:solidFill>
              <a:effectLst/>
              <a:latin typeface="inherit"/>
            </a:endParaRPr>
          </a:p>
          <a:p>
            <a:r>
              <a:rPr kumimoji="0" lang="en-US" altLang="en-US" sz="2400" b="0" i="0" u="none" strike="noStrike" cap="none" normalizeH="0" baseline="0" dirty="0">
                <a:ln>
                  <a:noFill/>
                </a:ln>
                <a:solidFill>
                  <a:srgbClr val="202124"/>
                </a:solidFill>
                <a:effectLst/>
                <a:latin typeface="inherit"/>
              </a:rPr>
              <a:t>Simplify the information, do not use medical terminology</a:t>
            </a:r>
            <a:endParaRPr lang="ru-RU" sz="2400" dirty="0"/>
          </a:p>
          <a:p>
            <a:r>
              <a:rPr kumimoji="0" lang="en-US" altLang="en-US" sz="2400" b="0" i="0" u="none" strike="noStrike" cap="none" normalizeH="0" baseline="0" dirty="0">
                <a:ln>
                  <a:noFill/>
                </a:ln>
                <a:solidFill>
                  <a:srgbClr val="202124"/>
                </a:solidFill>
                <a:effectLst/>
                <a:latin typeface="inherit"/>
              </a:rPr>
              <a:t>Stick to one topic</a:t>
            </a:r>
            <a:endParaRPr kumimoji="0" lang="sr-Latn-RS" altLang="en-US" sz="2400" b="0" i="0" u="none" strike="noStrike" cap="none" normalizeH="0" baseline="0" dirty="0">
              <a:ln>
                <a:noFill/>
              </a:ln>
              <a:solidFill>
                <a:srgbClr val="202124"/>
              </a:solidFill>
              <a:effectLst/>
              <a:latin typeface="inherit"/>
            </a:endParaRPr>
          </a:p>
          <a:p>
            <a:r>
              <a:rPr lang="sr-Latn-RS" altLang="en-US" sz="2400" dirty="0">
                <a:solidFill>
                  <a:srgbClr val="202124"/>
                </a:solidFill>
                <a:latin typeface="inherit"/>
              </a:rPr>
              <a:t>I</a:t>
            </a:r>
            <a:r>
              <a:rPr kumimoji="0" lang="en-US" altLang="en-US" sz="2400" b="0" i="0" u="none" strike="noStrike" cap="none" normalizeH="0" baseline="0" dirty="0" err="1">
                <a:ln>
                  <a:noFill/>
                </a:ln>
                <a:solidFill>
                  <a:srgbClr val="202124"/>
                </a:solidFill>
                <a:effectLst/>
                <a:latin typeface="inherit"/>
              </a:rPr>
              <a:t>nformation</a:t>
            </a:r>
            <a:r>
              <a:rPr kumimoji="0" lang="en-US" altLang="en-US" sz="2400" b="0" i="0" u="none" strike="noStrike" cap="none" normalizeH="0" baseline="0" dirty="0">
                <a:ln>
                  <a:noFill/>
                </a:ln>
                <a:solidFill>
                  <a:srgbClr val="202124"/>
                </a:solidFill>
                <a:effectLst/>
                <a:latin typeface="inherit"/>
              </a:rPr>
              <a:t> overload can confuse the patient (discuss the nature of the disease first, then the therapeutic options)</a:t>
            </a:r>
            <a:endParaRPr kumimoji="0" lang="sr-Latn-RS" altLang="en-US" sz="2400" b="0" i="0" u="none" strike="noStrike" cap="none" normalizeH="0" baseline="0" dirty="0">
              <a:ln>
                <a:noFill/>
              </a:ln>
              <a:solidFill>
                <a:srgbClr val="202124"/>
              </a:solidFill>
              <a:effectLst/>
              <a:latin typeface="inherit"/>
            </a:endParaRPr>
          </a:p>
          <a:p>
            <a:r>
              <a:rPr kumimoji="0" lang="en-US" altLang="en-US" sz="2400" b="0" i="0" u="none" strike="noStrike" cap="none" normalizeH="0" baseline="0" dirty="0">
                <a:ln>
                  <a:noFill/>
                </a:ln>
                <a:solidFill>
                  <a:srgbClr val="202124"/>
                </a:solidFill>
                <a:effectLst/>
                <a:latin typeface="inherit"/>
              </a:rPr>
              <a:t>Clearly explain the diagnostic procedure or taking therapy, why it is necessary and what is expected during the treatment </a:t>
            </a:r>
            <a:endParaRPr kumimoji="0" lang="sr-Latn-RS" altLang="en-US" sz="2400" b="0" i="0" u="none" strike="noStrike" cap="none" normalizeH="0" baseline="0" dirty="0">
              <a:ln>
                <a:noFill/>
              </a:ln>
              <a:solidFill>
                <a:srgbClr val="202124"/>
              </a:solidFill>
              <a:effectLst/>
              <a:latin typeface="inherit"/>
            </a:endParaRPr>
          </a:p>
          <a:p>
            <a:r>
              <a:rPr lang="sr-Latn-RS" altLang="en-US" sz="2400" dirty="0">
                <a:solidFill>
                  <a:srgbClr val="202124"/>
                </a:solidFill>
                <a:latin typeface="inherit"/>
              </a:rPr>
              <a:t>E</a:t>
            </a:r>
            <a:r>
              <a:rPr kumimoji="0" lang="en-US" altLang="en-US" sz="2400" b="0" i="0" u="none" strike="noStrike" cap="none" normalizeH="0" baseline="0" dirty="0" err="1">
                <a:ln>
                  <a:noFill/>
                </a:ln>
                <a:solidFill>
                  <a:srgbClr val="202124"/>
                </a:solidFill>
                <a:effectLst/>
                <a:latin typeface="inherit"/>
              </a:rPr>
              <a:t>xplain</a:t>
            </a:r>
            <a:r>
              <a:rPr kumimoji="0" lang="en-US" altLang="en-US" sz="2400" b="0" i="0" u="none" strike="noStrike" cap="none" normalizeH="0" baseline="0" dirty="0">
                <a:ln>
                  <a:noFill/>
                </a:ln>
                <a:solidFill>
                  <a:srgbClr val="202124"/>
                </a:solidFill>
                <a:effectLst/>
                <a:latin typeface="inherit"/>
              </a:rPr>
              <a:t> all side effects of taking and not taking therapeutic procedures</a:t>
            </a:r>
            <a:r>
              <a:rPr kumimoji="0" lang="en-US" altLang="en-US" sz="2400" b="0" i="0" u="none" strike="noStrike" cap="none" normalizeH="0" baseline="0" dirty="0">
                <a:ln>
                  <a:noFill/>
                </a:ln>
                <a:solidFill>
                  <a:schemeClr val="tx1"/>
                </a:solidFill>
                <a:effectLst/>
              </a:rPr>
              <a:t> </a:t>
            </a:r>
            <a:endParaRPr kumimoji="0" lang="en-US" altLang="en-US" sz="2400" b="0" i="0" u="none" strike="noStrike" cap="none" normalizeH="0" baseline="0" dirty="0">
              <a:ln>
                <a:noFill/>
              </a:ln>
              <a:solidFill>
                <a:schemeClr val="tx1"/>
              </a:solidFill>
              <a:effectLst/>
              <a:latin typeface="Arial" panose="020B0604020202020204" pitchFamily="34" charset="0"/>
            </a:endParaRPr>
          </a:p>
        </p:txBody>
      </p:sp>
      <p:sp>
        <p:nvSpPr>
          <p:cNvPr id="5" name="Rectangle 2">
            <a:extLst>
              <a:ext uri="{FF2B5EF4-FFF2-40B4-BE49-F238E27FC236}">
                <a16:creationId xmlns:a16="http://schemas.microsoft.com/office/drawing/2014/main" id="{B59E612F-95C8-9DFE-200D-C71FB7F7BD97}"/>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sr-Latn-RS" altLang="en-US" sz="2400" dirty="0">
                <a:solidFill>
                  <a:srgbClr val="202124"/>
                </a:solidFill>
              </a:rPr>
              <a:t>A</a:t>
            </a:r>
            <a:r>
              <a:rPr kumimoji="0" lang="en-US" altLang="en-US" sz="2400" b="0" i="0" u="none" strike="noStrike" cap="none" normalizeH="0" baseline="0" dirty="0" err="1">
                <a:ln>
                  <a:noFill/>
                </a:ln>
                <a:solidFill>
                  <a:srgbClr val="202124"/>
                </a:solidFill>
                <a:effectLst/>
              </a:rPr>
              <a:t>llow</a:t>
            </a:r>
            <a:r>
              <a:rPr kumimoji="0" lang="en-US" altLang="en-US" sz="2400" b="0" i="0" u="none" strike="noStrike" cap="none" normalizeH="0" baseline="0" dirty="0">
                <a:ln>
                  <a:noFill/>
                </a:ln>
                <a:solidFill>
                  <a:srgbClr val="202124"/>
                </a:solidFill>
                <a:effectLst/>
              </a:rPr>
              <a:t> the patient to review your instructions later under less stressful conditions</a:t>
            </a:r>
            <a:r>
              <a:rPr lang="ru-RU" sz="2400" dirty="0"/>
              <a:t> </a:t>
            </a:r>
            <a:endParaRPr lang="sr-Latn-RS" sz="2400" dirty="0"/>
          </a:p>
          <a:p>
            <a:r>
              <a:rPr kumimoji="0" lang="en-US" altLang="en-US" sz="2400" b="0" i="0" u="none" strike="noStrike" cap="none" normalizeH="0" baseline="0" dirty="0">
                <a:ln>
                  <a:noFill/>
                </a:ln>
                <a:solidFill>
                  <a:srgbClr val="202124"/>
                </a:solidFill>
                <a:effectLst/>
              </a:rPr>
              <a:t>They help to avoid possible mistakes caused by a misunderstanding between the doctor and the patient</a:t>
            </a:r>
            <a:r>
              <a:rPr kumimoji="0" lang="en-US" altLang="en-US" sz="2400" b="0" i="0" u="none" strike="noStrike" cap="none" normalizeH="0" baseline="0" dirty="0">
                <a:ln>
                  <a:noFill/>
                </a:ln>
                <a:solidFill>
                  <a:schemeClr val="tx1"/>
                </a:solidFill>
                <a:effectLst/>
              </a:rPr>
              <a:t> </a:t>
            </a:r>
            <a:endParaRPr lang="sr-Latn-RS" altLang="en-US" sz="2400" dirty="0"/>
          </a:p>
          <a:p>
            <a:r>
              <a:rPr kumimoji="0" lang="en-US" altLang="en-US" sz="2400" b="0" i="0" u="none" strike="noStrike" cap="none" normalizeH="0" baseline="0" dirty="0">
                <a:ln>
                  <a:noFill/>
                </a:ln>
                <a:solidFill>
                  <a:srgbClr val="202124"/>
                </a:solidFill>
                <a:effectLst/>
              </a:rPr>
              <a:t>The patient must have an active role in the treatment and must take responsibility for his health condition</a:t>
            </a:r>
            <a:r>
              <a:rPr kumimoji="0" lang="en-US" altLang="en-US" sz="2400" b="0" i="0" u="none" strike="noStrike" cap="none" normalizeH="0" baseline="0" dirty="0">
                <a:ln>
                  <a:noFill/>
                </a:ln>
                <a:solidFill>
                  <a:schemeClr val="tx1"/>
                </a:solidFill>
                <a:effectLst/>
              </a:rPr>
              <a:t> </a:t>
            </a:r>
          </a:p>
        </p:txBody>
      </p:sp>
      <p:sp>
        <p:nvSpPr>
          <p:cNvPr id="4" name="Rectangle 1">
            <a:extLst>
              <a:ext uri="{FF2B5EF4-FFF2-40B4-BE49-F238E27FC236}">
                <a16:creationId xmlns:a16="http://schemas.microsoft.com/office/drawing/2014/main" id="{07C88879-547A-982A-63DD-DC9C7955785E}"/>
              </a:ext>
            </a:extLst>
          </p:cNvPr>
          <p:cNvSpPr>
            <a:spLocks noGrp="1" noChangeArrowheads="1"/>
          </p:cNvSpPr>
          <p:nvPr>
            <p:ph type="title"/>
          </p:nvPr>
        </p:nvSpPr>
        <p:spPr bwMode="auto">
          <a:xfrm>
            <a:off x="1435608" y="581959"/>
            <a:ext cx="3841052" cy="528358"/>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lang="sr-Latn-RS" altLang="en-US" sz="3600" dirty="0">
                <a:solidFill>
                  <a:srgbClr val="202124"/>
                </a:solidFill>
                <a:effectLst/>
                <a:latin typeface="+mn-lt"/>
              </a:rPr>
              <a:t>W</a:t>
            </a:r>
            <a:r>
              <a:rPr kumimoji="0" lang="en-US" altLang="en-US" sz="3600" b="0" i="0" u="none" strike="noStrike" cap="none" normalizeH="0" baseline="0" dirty="0" err="1">
                <a:ln>
                  <a:noFill/>
                </a:ln>
                <a:solidFill>
                  <a:srgbClr val="202124"/>
                </a:solidFill>
                <a:effectLst/>
                <a:latin typeface="+mn-lt"/>
              </a:rPr>
              <a:t>ritten</a:t>
            </a:r>
            <a:r>
              <a:rPr kumimoji="0" lang="en-US" altLang="en-US" sz="3600" b="0" i="0" u="none" strike="noStrike" cap="none" normalizeH="0" baseline="0" dirty="0">
                <a:ln>
                  <a:noFill/>
                </a:ln>
                <a:solidFill>
                  <a:srgbClr val="202124"/>
                </a:solidFill>
                <a:effectLst/>
                <a:latin typeface="+mn-lt"/>
              </a:rPr>
              <a:t> instructions</a:t>
            </a:r>
            <a:r>
              <a:rPr kumimoji="0" lang="en-US" altLang="en-US" sz="3600" b="0" i="0" u="none" strike="noStrike" cap="none" normalizeH="0" baseline="0" dirty="0">
                <a:ln>
                  <a:noFill/>
                </a:ln>
                <a:solidFill>
                  <a:schemeClr val="tx1"/>
                </a:solidFill>
                <a:effectLst/>
                <a:latin typeface="+mn-lt"/>
              </a:rPr>
              <a:t> </a:t>
            </a:r>
          </a:p>
        </p:txBody>
      </p:sp>
      <p:sp>
        <p:nvSpPr>
          <p:cNvPr id="5" name="Rectangle 2">
            <a:extLst>
              <a:ext uri="{FF2B5EF4-FFF2-40B4-BE49-F238E27FC236}">
                <a16:creationId xmlns:a16="http://schemas.microsoft.com/office/drawing/2014/main" id="{2FBA7A96-966A-BD89-37F0-7E60CEBA24A3}"/>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6" name="Rectangle 3">
            <a:extLst>
              <a:ext uri="{FF2B5EF4-FFF2-40B4-BE49-F238E27FC236}">
                <a16:creationId xmlns:a16="http://schemas.microsoft.com/office/drawing/2014/main" id="{4143BB76-D12B-B696-F487-CFFFD0EBBCDC}"/>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03648" y="1268760"/>
            <a:ext cx="7482438" cy="4543067"/>
          </a:xfrm>
        </p:spPr>
        <p:txBody>
          <a:bodyPr>
            <a:normAutofit/>
          </a:bodyPr>
          <a:lstStyle/>
          <a:p>
            <a:r>
              <a:rPr kumimoji="0" lang="sr-Latn-RS" altLang="en-US" sz="2800" b="0" i="0" u="none" strike="noStrike" cap="none" normalizeH="0" baseline="0" dirty="0">
                <a:ln>
                  <a:noFill/>
                </a:ln>
                <a:solidFill>
                  <a:srgbClr val="202124"/>
                </a:solidFill>
                <a:effectLst/>
              </a:rPr>
              <a:t>I</a:t>
            </a:r>
            <a:r>
              <a:rPr kumimoji="0" lang="en-US" altLang="en-US" sz="2800" b="0" i="0" u="none" strike="noStrike" cap="none" normalizeH="0" baseline="0" dirty="0" err="1">
                <a:ln>
                  <a:noFill/>
                </a:ln>
                <a:solidFill>
                  <a:srgbClr val="202124"/>
                </a:solidFill>
                <a:effectLst/>
              </a:rPr>
              <a:t>nforming</a:t>
            </a:r>
            <a:r>
              <a:rPr kumimoji="0" lang="en-US" altLang="en-US" sz="2800" b="0" i="0" u="none" strike="noStrike" cap="none" normalizeH="0" baseline="0" dirty="0">
                <a:ln>
                  <a:noFill/>
                </a:ln>
                <a:solidFill>
                  <a:srgbClr val="202124"/>
                </a:solidFill>
                <a:effectLst/>
              </a:rPr>
              <a:t> the patient as well as respecting his wishes makes it easier to make a </a:t>
            </a:r>
            <a:r>
              <a:rPr kumimoji="0" lang="sr-Latn-RS" altLang="en-US" sz="2800" b="0" i="0" u="none" strike="noStrike" cap="none" normalizeH="0" baseline="0" dirty="0">
                <a:ln>
                  <a:noFill/>
                </a:ln>
                <a:solidFill>
                  <a:srgbClr val="202124"/>
                </a:solidFill>
                <a:effectLst/>
              </a:rPr>
              <a:t>righe </a:t>
            </a:r>
            <a:r>
              <a:rPr kumimoji="0" lang="en-US" altLang="en-US" sz="2800" b="0" i="0" u="none" strike="noStrike" cap="none" normalizeH="0" baseline="0" dirty="0">
                <a:ln>
                  <a:noFill/>
                </a:ln>
                <a:solidFill>
                  <a:srgbClr val="202124"/>
                </a:solidFill>
                <a:effectLst/>
              </a:rPr>
              <a:t>decision</a:t>
            </a:r>
            <a:r>
              <a:rPr kumimoji="0" lang="en-US" altLang="en-US" sz="2800" b="0" i="0" u="none" strike="noStrike" cap="none" normalizeH="0" baseline="0" dirty="0">
                <a:ln>
                  <a:noFill/>
                </a:ln>
                <a:solidFill>
                  <a:schemeClr val="tx1"/>
                </a:solidFill>
                <a:effectLst/>
              </a:rPr>
              <a:t> </a:t>
            </a:r>
            <a:endParaRPr kumimoji="0" lang="sr-Latn-RS" altLang="en-US" sz="2800" b="0" i="0" u="none" strike="noStrike" cap="none" normalizeH="0" baseline="0" dirty="0">
              <a:ln>
                <a:noFill/>
              </a:ln>
              <a:solidFill>
                <a:schemeClr val="tx1"/>
              </a:solidFill>
              <a:effectLst/>
            </a:endParaRPr>
          </a:p>
          <a:p>
            <a:r>
              <a:rPr lang="sr-Latn-RS" altLang="en-US" sz="2800" dirty="0">
                <a:solidFill>
                  <a:srgbClr val="202124"/>
                </a:solidFill>
              </a:rPr>
              <a:t>T</a:t>
            </a:r>
            <a:r>
              <a:rPr kumimoji="0" lang="en-US" altLang="en-US" sz="2800" b="0" i="0" u="none" strike="noStrike" cap="none" normalizeH="0" baseline="0" dirty="0">
                <a:ln>
                  <a:noFill/>
                </a:ln>
                <a:solidFill>
                  <a:srgbClr val="202124"/>
                </a:solidFill>
                <a:effectLst/>
              </a:rPr>
              <a:t>his is especially important in the case of complex health problems involving several different specialists</a:t>
            </a:r>
            <a:endParaRPr kumimoji="0" lang="sr-Latn-RS" altLang="en-US" sz="2800" b="0" i="0" u="none" strike="noStrike" cap="none" normalizeH="0" baseline="0" dirty="0">
              <a:ln>
                <a:noFill/>
              </a:ln>
              <a:solidFill>
                <a:srgbClr val="202124"/>
              </a:solidFill>
              <a:effectLst/>
            </a:endParaRPr>
          </a:p>
          <a:p>
            <a:r>
              <a:rPr kumimoji="0" lang="en-US" altLang="en-US" sz="2800" b="0" i="0" u="none" strike="noStrike" cap="none" normalizeH="0" baseline="0" dirty="0">
                <a:ln>
                  <a:noFill/>
                </a:ln>
                <a:solidFill>
                  <a:srgbClr val="202124"/>
                </a:solidFill>
                <a:effectLst/>
              </a:rPr>
              <a:t>A unique diagnostic and therapeutic plan is simpler, allows avoiding unnecessary repetition of laboratory and diagnostic tests, reduce the number of side effects and interactions with other drugs, saves money and time</a:t>
            </a:r>
            <a:r>
              <a:rPr kumimoji="0" lang="en-US" altLang="en-US" sz="2800" b="0" i="0" u="none" strike="noStrike" cap="none" normalizeH="0" baseline="0" dirty="0">
                <a:ln>
                  <a:noFill/>
                </a:ln>
                <a:solidFill>
                  <a:schemeClr val="tx1"/>
                </a:solidFill>
                <a:effectLst/>
              </a:rPr>
              <a:t> </a:t>
            </a:r>
          </a:p>
          <a:p>
            <a:endParaRPr kumimoji="0" lang="en-US" altLang="en-US" sz="2800" b="0" i="0" u="none" strike="noStrike" cap="none" normalizeH="0" baseline="0" dirty="0">
              <a:ln>
                <a:noFill/>
              </a:ln>
              <a:solidFill>
                <a:schemeClr val="tx1"/>
              </a:solidFill>
              <a:effectLst/>
            </a:endParaRPr>
          </a:p>
        </p:txBody>
      </p:sp>
      <p:sp>
        <p:nvSpPr>
          <p:cNvPr id="2" name="Rectangle 1">
            <a:extLst>
              <a:ext uri="{FF2B5EF4-FFF2-40B4-BE49-F238E27FC236}">
                <a16:creationId xmlns:a16="http://schemas.microsoft.com/office/drawing/2014/main" id="{B54FF0D4-214F-4082-8AA1-B0AF0E983251}"/>
              </a:ext>
            </a:extLst>
          </p:cNvPr>
          <p:cNvSpPr>
            <a:spLocks noChangeArrowheads="1"/>
          </p:cNvSpPr>
          <p:nvPr/>
        </p:nvSpPr>
        <p:spPr bwMode="auto">
          <a:xfrm>
            <a:off x="-45654" y="116404"/>
            <a:ext cx="45719" cy="237875"/>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lang="sr-Latn-RS" altLang="en-US" sz="4400" dirty="0">
                <a:solidFill>
                  <a:srgbClr val="202124"/>
                </a:solidFill>
                <a:effectLst/>
                <a:latin typeface="+mn-lt"/>
              </a:rPr>
              <a:t>D</a:t>
            </a:r>
            <a:r>
              <a:rPr kumimoji="0" lang="en-US" altLang="en-US" sz="4400" b="0" i="0" u="none" strike="noStrike" cap="none" normalizeH="0" baseline="0" dirty="0" err="1">
                <a:ln>
                  <a:noFill/>
                </a:ln>
                <a:solidFill>
                  <a:srgbClr val="202124"/>
                </a:solidFill>
                <a:effectLst/>
                <a:latin typeface="+mn-lt"/>
              </a:rPr>
              <a:t>efinition</a:t>
            </a:r>
            <a:r>
              <a:rPr kumimoji="0" lang="en-US" altLang="en-US" sz="800" b="0" i="0" u="none" strike="noStrike" cap="none" normalizeH="0" baseline="0" dirty="0">
                <a:ln>
                  <a:noFill/>
                </a:ln>
                <a:solidFill>
                  <a:schemeClr val="tx1"/>
                </a:solidFill>
                <a:effectLst/>
                <a:latin typeface="+mn-lt"/>
              </a:rPr>
              <a:t> </a:t>
            </a:r>
            <a:endParaRPr kumimoji="0" lang="en-US" altLang="en-US" sz="3600" b="0" i="0" u="none" strike="noStrike" cap="none" normalizeH="0" baseline="0" dirty="0">
              <a:ln>
                <a:noFill/>
              </a:ln>
              <a:solidFill>
                <a:schemeClr val="tx1"/>
              </a:solidFill>
              <a:effectLst/>
              <a:latin typeface="+mn-lt"/>
            </a:endParaRPr>
          </a:p>
        </p:txBody>
      </p:sp>
      <p:sp>
        <p:nvSpPr>
          <p:cNvPr id="3" name="Content Placeholder 2"/>
          <p:cNvSpPr>
            <a:spLocks noGrp="1"/>
          </p:cNvSpPr>
          <p:nvPr>
            <p:ph idx="1"/>
          </p:nvPr>
        </p:nvSpPr>
        <p:spPr/>
        <p:txBody>
          <a:bodyPr>
            <a:normAutofit fontScale="92500" lnSpcReduction="20000"/>
          </a:bodyPr>
          <a:lstStyle/>
          <a:p>
            <a:r>
              <a:rPr kumimoji="0" lang="en-US" altLang="en-US" sz="3200" b="1" i="1" u="none" strike="noStrike" cap="none" normalizeH="0" baseline="0" dirty="0">
                <a:ln>
                  <a:noFill/>
                </a:ln>
                <a:solidFill>
                  <a:srgbClr val="202124"/>
                </a:solidFill>
                <a:effectLst/>
              </a:rPr>
              <a:t>Compliance:</a:t>
            </a:r>
            <a:r>
              <a:rPr kumimoji="0" lang="en-US" altLang="en-US" sz="3200" b="0" i="0" u="none" strike="noStrike" cap="none" normalizeH="0" baseline="0" dirty="0">
                <a:ln>
                  <a:noFill/>
                </a:ln>
                <a:solidFill>
                  <a:srgbClr val="202124"/>
                </a:solidFill>
                <a:effectLst/>
              </a:rPr>
              <a:t> the extent to which the patient takes the prescribed therapy</a:t>
            </a:r>
            <a:endParaRPr kumimoji="0" lang="sr-Latn-RS" altLang="en-US" sz="3200" b="0" i="0" u="none" strike="noStrike" cap="none" normalizeH="0" baseline="0" dirty="0">
              <a:ln>
                <a:noFill/>
              </a:ln>
              <a:solidFill>
                <a:srgbClr val="202124"/>
              </a:solidFill>
              <a:effectLst/>
            </a:endParaRPr>
          </a:p>
          <a:p>
            <a:pPr marL="82296" indent="0">
              <a:buNone/>
            </a:pPr>
            <a:r>
              <a:rPr kumimoji="0" lang="en-US" altLang="en-US" sz="3200" b="0" i="0" u="none" strike="noStrike" cap="none" normalizeH="0" baseline="0" dirty="0">
                <a:ln>
                  <a:noFill/>
                </a:ln>
                <a:solidFill>
                  <a:srgbClr val="202124"/>
                </a:solidFill>
                <a:effectLst/>
              </a:rPr>
              <a:t>"Yes, I take medicine" </a:t>
            </a:r>
            <a:endParaRPr kumimoji="0" lang="sr-Latn-RS" altLang="en-US" sz="3200" b="0" i="0" u="none" strike="noStrike" cap="none" normalizeH="0" baseline="0" dirty="0">
              <a:ln>
                <a:noFill/>
              </a:ln>
              <a:solidFill>
                <a:srgbClr val="202124"/>
              </a:solidFill>
              <a:effectLst/>
            </a:endParaRPr>
          </a:p>
          <a:p>
            <a:r>
              <a:rPr kumimoji="0" lang="en-US" altLang="en-US" sz="3200" b="1" i="1" u="none" strike="noStrike" cap="none" normalizeH="0" baseline="0" dirty="0">
                <a:ln>
                  <a:noFill/>
                </a:ln>
                <a:solidFill>
                  <a:srgbClr val="202124"/>
                </a:solidFill>
                <a:effectLst/>
              </a:rPr>
              <a:t>Adherence:</a:t>
            </a:r>
            <a:r>
              <a:rPr kumimoji="0" lang="en-US" altLang="en-US" sz="3200" b="0" i="0" u="none" strike="noStrike" cap="none" normalizeH="0" baseline="0" dirty="0">
                <a:ln>
                  <a:noFill/>
                </a:ln>
                <a:solidFill>
                  <a:srgbClr val="202124"/>
                </a:solidFill>
                <a:effectLst/>
              </a:rPr>
              <a:t> the degree to which the patient takes the therapy as prescribed </a:t>
            </a:r>
            <a:endParaRPr kumimoji="0" lang="sr-Latn-RS" altLang="en-US" sz="3200" b="0" i="0" u="none" strike="noStrike" cap="none" normalizeH="0" baseline="0" dirty="0">
              <a:ln>
                <a:noFill/>
              </a:ln>
              <a:solidFill>
                <a:srgbClr val="202124"/>
              </a:solidFill>
              <a:effectLst/>
            </a:endParaRPr>
          </a:p>
          <a:p>
            <a:pPr marL="82296" indent="0">
              <a:buNone/>
            </a:pPr>
            <a:r>
              <a:rPr kumimoji="0" lang="sr-Latn-RS" altLang="en-US" sz="3200" b="0" i="0" u="none" strike="noStrike" cap="none" normalizeH="0" baseline="0" dirty="0">
                <a:ln>
                  <a:noFill/>
                </a:ln>
                <a:solidFill>
                  <a:srgbClr val="202124"/>
                </a:solidFill>
                <a:effectLst/>
              </a:rPr>
              <a:t> </a:t>
            </a:r>
            <a:r>
              <a:rPr kumimoji="0" lang="en-US" altLang="en-US" sz="3200" b="0" i="0" u="none" strike="noStrike" cap="none" normalizeH="0" baseline="0" dirty="0">
                <a:ln>
                  <a:noFill/>
                </a:ln>
                <a:solidFill>
                  <a:srgbClr val="202124"/>
                </a:solidFill>
                <a:effectLst/>
              </a:rPr>
              <a:t>"Yes, I take the prescribed medication, as </a:t>
            </a:r>
            <a:r>
              <a:rPr kumimoji="0" lang="sr-Latn-RS" altLang="en-US" sz="3200" b="0" i="0" u="none" strike="noStrike" cap="none" normalizeH="0" baseline="0" dirty="0">
                <a:ln>
                  <a:noFill/>
                </a:ln>
                <a:solidFill>
                  <a:srgbClr val="202124"/>
                </a:solidFill>
                <a:effectLst/>
              </a:rPr>
              <a:t> </a:t>
            </a:r>
            <a:r>
              <a:rPr kumimoji="0" lang="en-US" altLang="en-US" sz="3200" b="0" i="0" u="none" strike="noStrike" cap="none" normalizeH="0" baseline="0" dirty="0">
                <a:ln>
                  <a:noFill/>
                </a:ln>
                <a:solidFill>
                  <a:srgbClr val="202124"/>
                </a:solidFill>
                <a:effectLst/>
              </a:rPr>
              <a:t>prescribed„</a:t>
            </a:r>
            <a:endParaRPr kumimoji="0" lang="sr-Latn-RS" altLang="en-US" sz="3200" b="0" i="0" u="none" strike="noStrike" cap="none" normalizeH="0" baseline="0" dirty="0">
              <a:ln>
                <a:noFill/>
              </a:ln>
              <a:solidFill>
                <a:srgbClr val="202124"/>
              </a:solidFill>
              <a:effectLst/>
            </a:endParaRPr>
          </a:p>
          <a:p>
            <a:r>
              <a:rPr kumimoji="0" lang="en-US" altLang="en-US" sz="3200" b="1" i="0" u="none" strike="noStrike" cap="none" normalizeH="0" baseline="0" dirty="0">
                <a:ln>
                  <a:noFill/>
                </a:ln>
                <a:solidFill>
                  <a:srgbClr val="202124"/>
                </a:solidFill>
                <a:effectLst/>
              </a:rPr>
              <a:t>Persistence: </a:t>
            </a:r>
            <a:r>
              <a:rPr kumimoji="0" lang="en-US" altLang="en-US" sz="3200" b="0" i="0" u="none" strike="noStrike" cap="none" normalizeH="0" baseline="0" dirty="0">
                <a:ln>
                  <a:noFill/>
                </a:ln>
                <a:solidFill>
                  <a:srgbClr val="202124"/>
                </a:solidFill>
                <a:effectLst/>
              </a:rPr>
              <a:t>the length of time a patient continues to take prescribed medication “Yes, I have been taking my medication for the past 6 months as prescribed</a:t>
            </a:r>
            <a:r>
              <a:rPr kumimoji="0" lang="en-US" altLang="en-US" sz="800" b="0" i="0" u="none" strike="noStrike" cap="none" normalizeH="0" baseline="0" dirty="0">
                <a:ln>
                  <a:noFill/>
                </a:ln>
                <a:solidFill>
                  <a:schemeClr val="tx1"/>
                </a:solidFill>
                <a:effectLst/>
              </a:rPr>
              <a:t> </a:t>
            </a:r>
            <a:r>
              <a:rPr kumimoji="0" lang="en-US" altLang="en-US" sz="2400" b="0" i="0" u="none" strike="noStrike" cap="none" normalizeH="0" baseline="0" dirty="0">
                <a:ln>
                  <a:noFill/>
                </a:ln>
                <a:solidFill>
                  <a:srgbClr val="202124"/>
                </a:solidFill>
                <a:effectLst/>
              </a:rPr>
              <a:t>“</a:t>
            </a:r>
            <a:endParaRPr kumimoji="0" lang="en-US" altLang="en-US" sz="2400" b="0" i="0" u="none" strike="noStrike" cap="none" normalizeH="0" baseline="0" dirty="0">
              <a:ln>
                <a:noFill/>
              </a:ln>
              <a:solidFill>
                <a:schemeClr val="tx1"/>
              </a:solidFill>
              <a:effectLst/>
            </a:endParaRP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r>
              <a:rPr lang="sr-Latn-RS" b="1" i="1" dirty="0"/>
              <a:t>Dyscompliance </a:t>
            </a:r>
            <a:r>
              <a:rPr kumimoji="0" lang="en-US" altLang="en-US" sz="3200" b="0" i="0" u="none" strike="noStrike" cap="none" normalizeH="0" baseline="0" dirty="0">
                <a:ln>
                  <a:noFill/>
                </a:ln>
                <a:solidFill>
                  <a:srgbClr val="202124"/>
                </a:solidFill>
                <a:effectLst/>
              </a:rPr>
              <a:t>is used to </a:t>
            </a:r>
            <a:r>
              <a:rPr kumimoji="0" lang="sr-Latn-RS" altLang="en-US" sz="3200" b="0" i="0" u="none" strike="noStrike" cap="none" normalizeH="0" baseline="0" dirty="0">
                <a:ln>
                  <a:noFill/>
                </a:ln>
                <a:solidFill>
                  <a:srgbClr val="202124"/>
                </a:solidFill>
                <a:effectLst/>
              </a:rPr>
              <a:t>indicate </a:t>
            </a:r>
            <a:r>
              <a:rPr kumimoji="0" lang="en-US" altLang="en-US" sz="3200" b="0" i="0" u="none" strike="noStrike" cap="none" normalizeH="0" baseline="0" dirty="0">
                <a:ln>
                  <a:noFill/>
                </a:ln>
                <a:solidFill>
                  <a:srgbClr val="202124"/>
                </a:solidFill>
                <a:effectLst/>
              </a:rPr>
              <a:t>difficulties in taking the prescribed therapy due to some physical problem of the patient, </a:t>
            </a:r>
            <a:r>
              <a:rPr kumimoji="0" lang="sr-Latn-RS" altLang="en-US" sz="3200" b="0" i="0" u="none" strike="noStrike" cap="none" normalizeH="0" baseline="0" dirty="0">
                <a:ln>
                  <a:noFill/>
                </a:ln>
                <a:solidFill>
                  <a:srgbClr val="202124"/>
                </a:solidFill>
                <a:effectLst/>
              </a:rPr>
              <a:t>eg. </a:t>
            </a:r>
            <a:r>
              <a:rPr kumimoji="0" lang="en-US" altLang="en-US" sz="3200" b="0" i="0" u="none" strike="noStrike" cap="none" normalizeH="0" baseline="0" dirty="0">
                <a:ln>
                  <a:noFill/>
                </a:ln>
                <a:solidFill>
                  <a:srgbClr val="202124"/>
                </a:solidFill>
                <a:effectLst/>
              </a:rPr>
              <a:t>arthritis, blindness </a:t>
            </a:r>
            <a:endParaRPr lang="sr-Latn-RS" altLang="en-US" dirty="0">
              <a:solidFill>
                <a:srgbClr val="202124"/>
              </a:solidFill>
            </a:endParaRPr>
          </a:p>
          <a:p>
            <a:r>
              <a:rPr kumimoji="0" lang="en-US" altLang="en-US" sz="3200" b="1" i="1" u="none" strike="noStrike" cap="none" normalizeH="0" baseline="0" dirty="0">
                <a:ln>
                  <a:noFill/>
                </a:ln>
                <a:solidFill>
                  <a:srgbClr val="202124"/>
                </a:solidFill>
                <a:effectLst/>
              </a:rPr>
              <a:t>The alliance </a:t>
            </a:r>
            <a:r>
              <a:rPr kumimoji="0" lang="en-US" altLang="en-US" sz="3200" b="0" i="0" u="none" strike="noStrike" cap="none" normalizeH="0" baseline="0" dirty="0">
                <a:ln>
                  <a:noFill/>
                </a:ln>
                <a:solidFill>
                  <a:srgbClr val="202124"/>
                </a:solidFill>
                <a:effectLst/>
              </a:rPr>
              <a:t>represents a special form of adherence that requires the support of </a:t>
            </a:r>
            <a:r>
              <a:rPr kumimoji="0" lang="en-US" altLang="en-US" sz="3200" b="0" i="0" u="none" strike="noStrike" cap="none" normalizeH="0" baseline="0" dirty="0">
                <a:ln>
                  <a:noFill/>
                </a:ln>
                <a:solidFill>
                  <a:srgbClr val="202124"/>
                </a:solidFill>
                <a:effectLst/>
                <a:latin typeface="inherit"/>
              </a:rPr>
              <a:t>the family or guardian in the implementation of the therapeutic procedure</a:t>
            </a:r>
            <a:endParaRPr kumimoji="0" lang="en-US" altLang="en-US" sz="2400" b="0" i="0" u="none" strike="noStrike" cap="none" normalizeH="0" baseline="0" dirty="0">
              <a:ln>
                <a:noFill/>
              </a:ln>
              <a:solidFill>
                <a:schemeClr val="tx1"/>
              </a:solidFill>
              <a:effectLst/>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a:buNone/>
            </a:pPr>
            <a:r>
              <a:rPr lang="sr-Cyrl-RS" dirty="0"/>
              <a:t>“</a:t>
            </a:r>
            <a:r>
              <a:rPr lang="en-US" b="0" i="0" dirty="0">
                <a:solidFill>
                  <a:srgbClr val="040C28"/>
                </a:solidFill>
                <a:effectLst/>
              </a:rPr>
              <a:t>Drugs don't work in patients who don't take them</a:t>
            </a:r>
            <a:r>
              <a:rPr lang="en-US" b="0" i="0" dirty="0">
                <a:solidFill>
                  <a:srgbClr val="202124"/>
                </a:solidFill>
                <a:effectLst/>
              </a:rPr>
              <a:t> “ </a:t>
            </a:r>
            <a:r>
              <a:rPr lang="sr-Cyrl-RS" altLang="ja-JP" sz="4400" dirty="0">
                <a:ea typeface="ＭＳ Ｐゴシック" pitchFamily="34" charset="-128"/>
              </a:rPr>
              <a:t>		</a:t>
            </a:r>
            <a:endParaRPr lang="sr-Latn-RS" altLang="ja-JP" sz="4400" dirty="0">
              <a:ea typeface="ＭＳ Ｐゴシック" pitchFamily="34" charset="-128"/>
            </a:endParaRPr>
          </a:p>
          <a:p>
            <a:pPr>
              <a:buNone/>
            </a:pPr>
            <a:r>
              <a:rPr lang="sr-Latn-RS" altLang="ja-JP" sz="4400" dirty="0">
                <a:ea typeface="ＭＳ Ｐゴシック" pitchFamily="34" charset="-128"/>
              </a:rPr>
              <a:t>      </a:t>
            </a:r>
            <a:r>
              <a:rPr lang="en-US" altLang="ja-JP" sz="2000" dirty="0">
                <a:ea typeface="ＭＳ Ｐゴシック" pitchFamily="34" charset="-128"/>
              </a:rPr>
              <a:t>U.S. Surgeon General C. Everett Koop, MD </a:t>
            </a:r>
            <a:r>
              <a:rPr lang="en-US" sz="6000" dirty="0"/>
              <a:t> </a:t>
            </a:r>
            <a:r>
              <a:rPr lang="sr-Cyrl-RS" sz="4400" dirty="0"/>
              <a:t> </a:t>
            </a:r>
            <a:endParaRPr lang="en-US" sz="4400" dirty="0"/>
          </a:p>
        </p:txBody>
      </p:sp>
      <p:sp>
        <p:nvSpPr>
          <p:cNvPr id="2" name="Rectangle 1">
            <a:extLst>
              <a:ext uri="{FF2B5EF4-FFF2-40B4-BE49-F238E27FC236}">
                <a16:creationId xmlns:a16="http://schemas.microsoft.com/office/drawing/2014/main" id="{78380066-6123-3A90-1CCE-0BC7142CDEE0}"/>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kumimoji="0" lang="en-US" altLang="en-US" sz="4400" b="0" i="0" u="none" strike="noStrike" cap="none" normalizeH="0" baseline="0" dirty="0">
                <a:ln>
                  <a:noFill/>
                </a:ln>
                <a:solidFill>
                  <a:srgbClr val="202124"/>
                </a:solidFill>
                <a:effectLst/>
                <a:latin typeface="inherit"/>
              </a:rPr>
              <a:t>The most common problems</a:t>
            </a:r>
            <a:r>
              <a:rPr kumimoji="0" lang="en-US" altLang="en-US" sz="800" b="0" i="0" u="none" strike="noStrike" cap="none" normalizeH="0" baseline="0" dirty="0">
                <a:ln>
                  <a:noFill/>
                </a:ln>
                <a:solidFill>
                  <a:schemeClr val="tx1"/>
                </a:solidFill>
                <a:effectLst/>
              </a:rPr>
              <a:t> </a:t>
            </a:r>
            <a:br>
              <a:rPr kumimoji="0" lang="en-US" altLang="en-US" sz="3600" b="0" i="0" u="none" strike="noStrike" cap="none" normalizeH="0" baseline="0" dirty="0">
                <a:ln>
                  <a:noFill/>
                </a:ln>
                <a:solidFill>
                  <a:schemeClr val="tx1"/>
                </a:solidFill>
                <a:effectLst/>
                <a:latin typeface="Arial" panose="020B0604020202020204" pitchFamily="34" charset="0"/>
              </a:rPr>
            </a:br>
            <a:endParaRPr lang="en-US" dirty="0"/>
          </a:p>
        </p:txBody>
      </p:sp>
      <p:sp>
        <p:nvSpPr>
          <p:cNvPr id="3" name="Content Placeholder 2"/>
          <p:cNvSpPr>
            <a:spLocks noGrp="1"/>
          </p:cNvSpPr>
          <p:nvPr>
            <p:ph idx="1"/>
          </p:nvPr>
        </p:nvSpPr>
        <p:spPr/>
        <p:txBody>
          <a:bodyPr/>
          <a:lstStyle/>
          <a:p>
            <a:r>
              <a:rPr kumimoji="0" lang="en-US" altLang="en-US" sz="3200" b="0" i="0" u="none" strike="noStrike" cap="none" normalizeH="0" baseline="0" dirty="0">
                <a:ln>
                  <a:noFill/>
                </a:ln>
                <a:solidFill>
                  <a:srgbClr val="202124"/>
                </a:solidFill>
                <a:effectLst/>
                <a:latin typeface="inherit"/>
              </a:rPr>
              <a:t>The patient does not use the therapy regularly </a:t>
            </a:r>
            <a:endParaRPr lang="sr-Latn-RS" altLang="en-US" dirty="0">
              <a:solidFill>
                <a:srgbClr val="202124"/>
              </a:solidFill>
              <a:latin typeface="inherit"/>
            </a:endParaRPr>
          </a:p>
          <a:p>
            <a:r>
              <a:rPr kumimoji="0" lang="en-US" altLang="en-US" sz="3200" b="0" i="0" u="none" strike="noStrike" cap="none" normalizeH="0" baseline="0" dirty="0">
                <a:ln>
                  <a:noFill/>
                </a:ln>
                <a:solidFill>
                  <a:srgbClr val="202124"/>
                </a:solidFill>
                <a:effectLst/>
                <a:latin typeface="inherit"/>
              </a:rPr>
              <a:t>Insufficient efficacy or </a:t>
            </a:r>
            <a:r>
              <a:rPr kumimoji="0" lang="sr-Latn-RS" altLang="en-US" sz="3200" b="0" i="0" u="none" strike="noStrike" cap="none" normalizeH="0" baseline="0" dirty="0">
                <a:ln>
                  <a:noFill/>
                </a:ln>
                <a:solidFill>
                  <a:srgbClr val="202124"/>
                </a:solidFill>
                <a:effectLst/>
                <a:latin typeface="inherit"/>
              </a:rPr>
              <a:t>patient </a:t>
            </a:r>
            <a:r>
              <a:rPr kumimoji="0" lang="en-US" altLang="en-US" sz="3200" b="0" i="0" u="none" strike="noStrike" cap="none" normalizeH="0" baseline="0" dirty="0">
                <a:ln>
                  <a:noFill/>
                </a:ln>
                <a:solidFill>
                  <a:srgbClr val="202124"/>
                </a:solidFill>
                <a:effectLst/>
                <a:latin typeface="inherit"/>
              </a:rPr>
              <a:t>does not respond to therapy</a:t>
            </a:r>
            <a:r>
              <a:rPr kumimoji="0" lang="en-US" altLang="en-US" sz="800" b="0" i="0" u="none" strike="noStrike" cap="none" normalizeH="0" baseline="0" dirty="0">
                <a:ln>
                  <a:noFill/>
                </a:ln>
                <a:solidFill>
                  <a:schemeClr val="tx1"/>
                </a:solidFill>
                <a:effectLst/>
              </a:rPr>
              <a:t> </a:t>
            </a:r>
            <a:endParaRPr kumimoji="0" lang="en-US" altLang="en-US" sz="2400" b="0" i="0" u="none" strike="noStrike" cap="none" normalizeH="0" baseline="0" dirty="0">
              <a:ln>
                <a:noFill/>
              </a:ln>
              <a:solidFill>
                <a:schemeClr val="tx1"/>
              </a:solidFill>
              <a:effectLst/>
              <a:latin typeface="Arial" panose="020B0604020202020204" pitchFamily="34" charset="0"/>
            </a:endParaRPr>
          </a:p>
          <a:p>
            <a:r>
              <a:rPr kumimoji="0" lang="en-US" altLang="en-US" sz="3200" b="0" i="0" u="none" strike="noStrike" cap="none" normalizeH="0" baseline="0" dirty="0">
                <a:ln>
                  <a:noFill/>
                </a:ln>
                <a:solidFill>
                  <a:srgbClr val="202124"/>
                </a:solidFill>
                <a:effectLst/>
                <a:latin typeface="inherit"/>
              </a:rPr>
              <a:t>Adverse effects of therapy</a:t>
            </a:r>
            <a:endParaRPr lang="en-US" dirty="0"/>
          </a:p>
        </p:txBody>
      </p:sp>
      <p:sp>
        <p:nvSpPr>
          <p:cNvPr id="5" name="Rectangle 2">
            <a:extLst>
              <a:ext uri="{FF2B5EF4-FFF2-40B4-BE49-F238E27FC236}">
                <a16:creationId xmlns:a16="http://schemas.microsoft.com/office/drawing/2014/main" id="{DB57717C-783D-D2C5-2507-430F6154CDD5}"/>
              </a:ext>
            </a:extLst>
          </p:cNvPr>
          <p:cNvSpPr>
            <a:spLocks noChangeArrowheads="1"/>
          </p:cNvSpPr>
          <p:nvPr/>
        </p:nvSpPr>
        <p:spPr bwMode="auto">
          <a:xfrm>
            <a:off x="152400" y="2553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7" name="Rectangle 4">
            <a:extLst>
              <a:ext uri="{FF2B5EF4-FFF2-40B4-BE49-F238E27FC236}">
                <a16:creationId xmlns:a16="http://schemas.microsoft.com/office/drawing/2014/main" id="{43043E8E-6210-1D72-EA5A-AAC34B28C7FF}"/>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5" name="Rectangle 3"/>
          <p:cNvSpPr>
            <a:spLocks noGrp="1" noChangeArrowheads="1"/>
          </p:cNvSpPr>
          <p:nvPr>
            <p:ph type="body" idx="1"/>
          </p:nvPr>
        </p:nvSpPr>
        <p:spPr>
          <a:xfrm>
            <a:off x="1357290" y="1357298"/>
            <a:ext cx="7498080" cy="4800600"/>
          </a:xfrm>
        </p:spPr>
        <p:txBody>
          <a:bodyPr>
            <a:noAutofit/>
          </a:bodyPr>
          <a:lstStyle/>
          <a:p>
            <a:pPr>
              <a:lnSpc>
                <a:spcPct val="80000"/>
              </a:lnSpc>
            </a:pPr>
            <a:r>
              <a:rPr lang="sr-Latn-RS" altLang="en-US" sz="2800" dirty="0">
                <a:solidFill>
                  <a:srgbClr val="202124"/>
                </a:solidFill>
              </a:rPr>
              <a:t>Po</a:t>
            </a:r>
            <a:r>
              <a:rPr kumimoji="0" lang="en-US" altLang="en-US" sz="2800" b="0" i="0" u="none" strike="noStrike" cap="none" normalizeH="0" baseline="0" dirty="0">
                <a:ln>
                  <a:noFill/>
                </a:ln>
                <a:solidFill>
                  <a:srgbClr val="202124"/>
                </a:solidFill>
                <a:effectLst/>
              </a:rPr>
              <a:t>or compliance is difficult to detect </a:t>
            </a:r>
            <a:endParaRPr kumimoji="0" lang="sr-Latn-RS" altLang="en-US" sz="2800" b="0" i="0" u="none" strike="noStrike" cap="none" normalizeH="0" baseline="0" dirty="0">
              <a:ln>
                <a:noFill/>
              </a:ln>
              <a:solidFill>
                <a:srgbClr val="202124"/>
              </a:solidFill>
              <a:effectLst/>
            </a:endParaRPr>
          </a:p>
          <a:p>
            <a:pPr>
              <a:lnSpc>
                <a:spcPct val="80000"/>
              </a:lnSpc>
            </a:pPr>
            <a:r>
              <a:rPr kumimoji="0" lang="en-US" altLang="en-US" sz="2800" b="0" i="0" u="none" strike="noStrike" cap="none" normalizeH="0" baseline="0" dirty="0">
                <a:ln>
                  <a:noFill/>
                </a:ln>
                <a:solidFill>
                  <a:srgbClr val="202124"/>
                </a:solidFill>
                <a:effectLst/>
              </a:rPr>
              <a:t>No one has 100% compliance and every patient occasionally misses a dose </a:t>
            </a:r>
            <a:endParaRPr kumimoji="0" lang="sr-Latn-RS" altLang="en-US" sz="2800" b="0" i="0" u="none" strike="noStrike" cap="none" normalizeH="0" baseline="0" dirty="0">
              <a:ln>
                <a:noFill/>
              </a:ln>
              <a:solidFill>
                <a:srgbClr val="202124"/>
              </a:solidFill>
              <a:effectLst/>
            </a:endParaRPr>
          </a:p>
          <a:p>
            <a:pPr>
              <a:lnSpc>
                <a:spcPct val="80000"/>
              </a:lnSpc>
            </a:pPr>
            <a:r>
              <a:rPr kumimoji="0" lang="en-US" altLang="en-US" sz="2800" b="0" i="0" u="none" strike="noStrike" cap="none" normalizeH="0" baseline="0" dirty="0">
                <a:ln>
                  <a:noFill/>
                </a:ln>
                <a:solidFill>
                  <a:srgbClr val="202124"/>
                </a:solidFill>
                <a:effectLst/>
              </a:rPr>
              <a:t>How often does this happen?</a:t>
            </a:r>
            <a:r>
              <a:rPr kumimoji="0" lang="en-US" altLang="en-US" sz="2800" b="0" i="0" u="none" strike="noStrike" cap="none" normalizeH="0" baseline="0" dirty="0">
                <a:ln>
                  <a:noFill/>
                </a:ln>
                <a:solidFill>
                  <a:schemeClr val="tx1"/>
                </a:solidFill>
                <a:effectLst/>
              </a:rPr>
              <a:t> </a:t>
            </a:r>
            <a:endParaRPr lang="sr-Latn-RS" altLang="en-US" sz="2800" dirty="0"/>
          </a:p>
          <a:p>
            <a:pPr>
              <a:lnSpc>
                <a:spcPct val="80000"/>
              </a:lnSpc>
            </a:pPr>
            <a:r>
              <a:rPr kumimoji="0" lang="en-US" altLang="en-US" sz="2800" b="0" i="0" u="none" strike="noStrike" cap="none" normalizeH="0" baseline="0" dirty="0">
                <a:ln>
                  <a:noFill/>
                </a:ln>
                <a:solidFill>
                  <a:srgbClr val="202124"/>
                </a:solidFill>
                <a:effectLst/>
              </a:rPr>
              <a:t>The degree of compliance increases immediately before the scheduled control and the obtained results often do not reflect the real situation ("white coat adherence").</a:t>
            </a:r>
            <a:endParaRPr kumimoji="0" lang="sr-Latn-RS" altLang="en-US" sz="2800" b="0" i="0" u="none" strike="noStrike" cap="none" normalizeH="0" baseline="0" dirty="0">
              <a:ln>
                <a:noFill/>
              </a:ln>
              <a:solidFill>
                <a:srgbClr val="202124"/>
              </a:solidFill>
              <a:effectLst/>
            </a:endParaRPr>
          </a:p>
          <a:p>
            <a:pPr>
              <a:lnSpc>
                <a:spcPct val="80000"/>
              </a:lnSpc>
            </a:pPr>
            <a:r>
              <a:rPr kumimoji="0" lang="en-US" altLang="en-US" sz="2800" b="0" i="0" u="none" strike="noStrike" cap="none" normalizeH="0" baseline="0" dirty="0">
                <a:ln>
                  <a:noFill/>
                </a:ln>
                <a:solidFill>
                  <a:srgbClr val="202124"/>
                </a:solidFill>
                <a:effectLst/>
              </a:rPr>
              <a:t>Both doctors and patients overestimate compliance</a:t>
            </a:r>
            <a:r>
              <a:rPr kumimoji="0" lang="en-US" altLang="en-US" sz="2800" b="0" i="0" u="none" strike="noStrike" cap="none" normalizeH="0" baseline="0" dirty="0">
                <a:ln>
                  <a:noFill/>
                </a:ln>
                <a:solidFill>
                  <a:schemeClr val="tx1"/>
                </a:solidFill>
                <a:effectLst/>
              </a:rPr>
              <a:t> </a:t>
            </a:r>
          </a:p>
          <a:p>
            <a:pPr>
              <a:lnSpc>
                <a:spcPct val="80000"/>
              </a:lnSpc>
              <a:buFont typeface="Wingdings" pitchFamily="2" charset="2"/>
              <a:buNone/>
            </a:pPr>
            <a:r>
              <a:rPr lang="en-US" sz="2800" dirty="0"/>
              <a:t>	</a:t>
            </a:r>
          </a:p>
          <a:p>
            <a:pPr>
              <a:lnSpc>
                <a:spcPct val="80000"/>
              </a:lnSpc>
              <a:buFont typeface="Wingdings" pitchFamily="2" charset="2"/>
              <a:buNone/>
            </a:pPr>
            <a:endParaRPr lang="en-US" sz="2800" dirty="0"/>
          </a:p>
          <a:p>
            <a:pPr>
              <a:lnSpc>
                <a:spcPct val="80000"/>
              </a:lnSpc>
              <a:buFont typeface="Wingdings" pitchFamily="2" charset="2"/>
              <a:buNone/>
            </a:pPr>
            <a:endParaRPr lang="en-US" sz="2800" dirty="0"/>
          </a:p>
          <a:p>
            <a:pPr>
              <a:lnSpc>
                <a:spcPct val="80000"/>
              </a:lnSpc>
              <a:buFont typeface="Wingdings" pitchFamily="2" charset="2"/>
              <a:buNone/>
            </a:pPr>
            <a:endParaRPr lang="en-US" sz="2800" dirty="0"/>
          </a:p>
          <a:p>
            <a:pPr>
              <a:lnSpc>
                <a:spcPct val="80000"/>
              </a:lnSpc>
              <a:buFont typeface="Wingdings" pitchFamily="2" charset="2"/>
              <a:buNone/>
            </a:pPr>
            <a:endParaRPr lang="en-US" sz="2800" dirty="0"/>
          </a:p>
          <a:p>
            <a:pPr>
              <a:lnSpc>
                <a:spcPct val="80000"/>
              </a:lnSpc>
              <a:buFont typeface="Wingdings" pitchFamily="2" charset="2"/>
              <a:buNone/>
            </a:pPr>
            <a:endParaRPr lang="en-US" sz="2800" dirty="0"/>
          </a:p>
          <a:p>
            <a:pPr>
              <a:lnSpc>
                <a:spcPct val="80000"/>
              </a:lnSpc>
              <a:buFont typeface="Wingdings" pitchFamily="2" charset="2"/>
              <a:buNone/>
            </a:pPr>
            <a:endParaRPr lang="en-US" sz="2800" dirty="0"/>
          </a:p>
          <a:p>
            <a:pPr>
              <a:lnSpc>
                <a:spcPct val="80000"/>
              </a:lnSpc>
              <a:buFont typeface="Wingdings" pitchFamily="2" charset="2"/>
              <a:buNone/>
            </a:pPr>
            <a:endParaRPr lang="en-US" sz="2800" dirty="0"/>
          </a:p>
          <a:p>
            <a:pPr>
              <a:lnSpc>
                <a:spcPct val="80000"/>
              </a:lnSpc>
              <a:buFont typeface="Wingdings" pitchFamily="2" charset="2"/>
              <a:buNone/>
            </a:pPr>
            <a:endParaRPr lang="en-US" sz="2800" dirty="0"/>
          </a:p>
          <a:p>
            <a:pPr>
              <a:lnSpc>
                <a:spcPct val="80000"/>
              </a:lnSpc>
              <a:buFont typeface="Wingdings" pitchFamily="2" charset="2"/>
              <a:buNone/>
            </a:pPr>
            <a:r>
              <a:rPr lang="en-US" sz="2800" dirty="0"/>
              <a:t>	</a:t>
            </a:r>
            <a:br>
              <a:rPr lang="en-US" altLang="ja-JP" sz="2800" dirty="0">
                <a:ea typeface="ＭＳ Ｐゴシック" pitchFamily="34" charset="-128"/>
              </a:rPr>
            </a:br>
            <a:br>
              <a:rPr lang="en-US" altLang="ja-JP" sz="2800" dirty="0">
                <a:ea typeface="ＭＳ Ｐゴシック" pitchFamily="34" charset="-128"/>
              </a:rPr>
            </a:br>
            <a:endParaRPr lang="en-US" sz="2800" dirty="0">
              <a:ea typeface="ＭＳ Ｐゴシック" pitchFamily="34" charset="-128"/>
            </a:endParaRPr>
          </a:p>
        </p:txBody>
      </p:sp>
      <p:sp>
        <p:nvSpPr>
          <p:cNvPr id="84996" name="Rectangle 4"/>
          <p:cNvSpPr>
            <a:spLocks noGrp="1" noChangeArrowheads="1"/>
          </p:cNvSpPr>
          <p:nvPr>
            <p:ph type="title"/>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4400" b="0" i="0" u="none" strike="noStrike" cap="none" normalizeH="0" baseline="0" dirty="0">
                <a:ln>
                  <a:noFill/>
                </a:ln>
                <a:solidFill>
                  <a:srgbClr val="202124"/>
                </a:solidFill>
                <a:effectLst/>
                <a:latin typeface="inherit"/>
              </a:rPr>
              <a:t>The importance of compliance</a:t>
            </a:r>
            <a:r>
              <a:rPr kumimoji="0" lang="en-US" altLang="en-US" sz="800" b="0" i="0" u="none" strike="noStrike" cap="none" normalizeH="0" baseline="0" dirty="0">
                <a:ln>
                  <a:noFill/>
                </a:ln>
                <a:solidFill>
                  <a:schemeClr val="tx1"/>
                </a:solidFill>
                <a:effectLst/>
              </a:rPr>
              <a:t> </a:t>
            </a:r>
            <a:endParaRPr kumimoji="0" lang="en-US" altLang="en-US" sz="3600" b="0" i="0" u="none" strike="noStrike" cap="none" normalizeH="0" baseline="0" dirty="0">
              <a:ln>
                <a:noFill/>
              </a:ln>
              <a:solidFill>
                <a:schemeClr val="tx1"/>
              </a:solidFill>
              <a:effectLst/>
              <a:latin typeface="Arial" panose="020B0604020202020204" pitchFamily="34" charset="0"/>
            </a:endParaRPr>
          </a:p>
        </p:txBody>
      </p:sp>
      <p:sp>
        <p:nvSpPr>
          <p:cNvPr id="84997" name="Text Box 5"/>
          <p:cNvSpPr txBox="1">
            <a:spLocks noChangeArrowheads="1"/>
          </p:cNvSpPr>
          <p:nvPr/>
        </p:nvSpPr>
        <p:spPr bwMode="auto">
          <a:xfrm>
            <a:off x="1214414" y="5929330"/>
            <a:ext cx="8229600" cy="431800"/>
          </a:xfrm>
          <a:prstGeom prst="rect">
            <a:avLst/>
          </a:prstGeom>
          <a:noFill/>
          <a:ln w="9525">
            <a:noFill/>
            <a:miter lim="800000"/>
            <a:headEnd/>
            <a:tailEnd/>
          </a:ln>
          <a:effectLst/>
        </p:spPr>
        <p:txBody>
          <a:bodyPr>
            <a:spAutoFit/>
          </a:bodyPr>
          <a:lstStyle/>
          <a:p>
            <a:pPr>
              <a:lnSpc>
                <a:spcPct val="80000"/>
              </a:lnSpc>
              <a:spcBef>
                <a:spcPct val="20000"/>
              </a:spcBef>
              <a:buClr>
                <a:schemeClr val="accent1"/>
              </a:buClr>
              <a:buSzPct val="65000"/>
              <a:buFont typeface="Wingdings" pitchFamily="2" charset="2"/>
              <a:buNone/>
            </a:pPr>
            <a:r>
              <a:rPr lang="en-US" sz="1400"/>
              <a:t>(Bieszk N, Patel R, Heaberlin A, et al. Detection of medication nonadherence through review of pharmacy claims data. Am J Health Syst Pharm 2003 Feb 15;60(4):360-6).</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marL="0" marR="0" lvl="0" indent="0" algn="l" defTabSz="914400" rtl="0" eaLnBrk="0" fontAlgn="base" latinLnBrk="0" hangingPunct="0">
              <a:lnSpc>
                <a:spcPct val="100000"/>
              </a:lnSpc>
              <a:spcBef>
                <a:spcPct val="0"/>
              </a:spcBef>
              <a:spcAft>
                <a:spcPct val="0"/>
              </a:spcAft>
              <a:buClrTx/>
              <a:buSzTx/>
              <a:buFontTx/>
              <a:buNone/>
              <a:tabLst/>
            </a:pPr>
            <a:r>
              <a:rPr lang="sr-Latn-RS" altLang="en-US" sz="4400" dirty="0">
                <a:solidFill>
                  <a:srgbClr val="202124"/>
                </a:solidFill>
                <a:effectLst/>
                <a:latin typeface="inherit"/>
              </a:rPr>
              <a:t>D</a:t>
            </a:r>
            <a:r>
              <a:rPr kumimoji="0" lang="en-US" altLang="en-US" sz="4400" b="0" i="0" u="none" strike="noStrike" cap="none" normalizeH="0" baseline="0" dirty="0" err="1">
                <a:ln>
                  <a:noFill/>
                </a:ln>
                <a:solidFill>
                  <a:srgbClr val="202124"/>
                </a:solidFill>
                <a:effectLst/>
                <a:latin typeface="inherit"/>
              </a:rPr>
              <a:t>egree</a:t>
            </a:r>
            <a:r>
              <a:rPr kumimoji="0" lang="en-US" altLang="en-US" sz="4400" b="0" i="0" u="none" strike="noStrike" cap="none" normalizeH="0" baseline="0" dirty="0">
                <a:ln>
                  <a:noFill/>
                </a:ln>
                <a:solidFill>
                  <a:srgbClr val="202124"/>
                </a:solidFill>
                <a:effectLst/>
                <a:latin typeface="inherit"/>
              </a:rPr>
              <a:t> of compliance problems</a:t>
            </a:r>
            <a:r>
              <a:rPr kumimoji="0" lang="en-US" altLang="en-US" sz="800" b="0" i="0" u="none" strike="noStrike" cap="none" normalizeH="0" baseline="0" dirty="0">
                <a:ln>
                  <a:noFill/>
                </a:ln>
                <a:solidFill>
                  <a:schemeClr val="tx1"/>
                </a:solidFill>
                <a:effectLst/>
              </a:rPr>
              <a:t> </a:t>
            </a:r>
            <a:endParaRPr kumimoji="0" lang="en-US" altLang="en-US" sz="3600" b="0" i="0" u="none" strike="noStrike" cap="none" normalizeH="0" baseline="0" dirty="0">
              <a:ln>
                <a:noFill/>
              </a:ln>
              <a:solidFill>
                <a:schemeClr val="tx1"/>
              </a:solidFill>
              <a:effectLst/>
              <a:latin typeface="Arial" panose="020B0604020202020204" pitchFamily="34" charset="0"/>
            </a:endParaRPr>
          </a:p>
        </p:txBody>
      </p:sp>
      <p:sp>
        <p:nvSpPr>
          <p:cNvPr id="3" name="Content Placeholder 2"/>
          <p:cNvSpPr>
            <a:spLocks noGrp="1"/>
          </p:cNvSpPr>
          <p:nvPr>
            <p:ph idx="1"/>
          </p:nvPr>
        </p:nvSpPr>
        <p:spPr>
          <a:xfrm>
            <a:off x="1142976" y="1447800"/>
            <a:ext cx="7790712" cy="5124472"/>
          </a:xfrm>
        </p:spPr>
        <p:txBody>
          <a:bodyPr>
            <a:normAutofit fontScale="47500" lnSpcReduction="20000"/>
          </a:bodyPr>
          <a:lstStyle/>
          <a:p>
            <a:r>
              <a:rPr kumimoji="0" lang="en-US" altLang="en-US" sz="5400" b="0" i="0" u="none" strike="noStrike" cap="none" normalizeH="0" baseline="0" dirty="0">
                <a:ln>
                  <a:noFill/>
                </a:ln>
                <a:solidFill>
                  <a:srgbClr val="202124"/>
                </a:solidFill>
                <a:effectLst/>
                <a:latin typeface="inherit"/>
              </a:rPr>
              <a:t>Most patients believe they have good compliance</a:t>
            </a:r>
            <a:endParaRPr kumimoji="0" lang="sr-Latn-RS" altLang="en-US" sz="5400" b="0" i="0" u="none" strike="noStrike" cap="none" normalizeH="0" baseline="0" dirty="0">
              <a:ln>
                <a:noFill/>
              </a:ln>
              <a:solidFill>
                <a:srgbClr val="202124"/>
              </a:solidFill>
              <a:effectLst/>
              <a:latin typeface="inherit"/>
            </a:endParaRPr>
          </a:p>
          <a:p>
            <a:r>
              <a:rPr kumimoji="0" lang="en-US" altLang="en-US" sz="5400" b="0" i="0" u="none" strike="noStrike" cap="none" normalizeH="0" baseline="0" dirty="0">
                <a:ln>
                  <a:noFill/>
                </a:ln>
                <a:solidFill>
                  <a:srgbClr val="202124"/>
                </a:solidFill>
                <a:effectLst/>
                <a:latin typeface="inherit"/>
              </a:rPr>
              <a:t> 67% declare that they strictly follow the prescribed doses </a:t>
            </a:r>
            <a:endParaRPr kumimoji="0" lang="sr-Latn-RS" altLang="en-US" sz="5400" b="0" i="0" u="none" strike="noStrike" cap="none" normalizeH="0" baseline="0" dirty="0">
              <a:ln>
                <a:noFill/>
              </a:ln>
              <a:solidFill>
                <a:srgbClr val="202124"/>
              </a:solidFill>
              <a:effectLst/>
              <a:latin typeface="inherit"/>
            </a:endParaRPr>
          </a:p>
          <a:p>
            <a:r>
              <a:rPr kumimoji="0" lang="en-US" altLang="en-US" sz="5400" b="0" i="0" u="none" strike="noStrike" cap="none" normalizeH="0" baseline="0" dirty="0">
                <a:ln>
                  <a:noFill/>
                </a:ln>
                <a:solidFill>
                  <a:srgbClr val="202124"/>
                </a:solidFill>
                <a:effectLst/>
                <a:latin typeface="inherit"/>
              </a:rPr>
              <a:t>75% show some degree of non-compliance </a:t>
            </a:r>
            <a:endParaRPr kumimoji="0" lang="sr-Latn-RS" altLang="en-US" sz="5400" b="0" i="0" u="none" strike="noStrike" cap="none" normalizeH="0" baseline="0" dirty="0">
              <a:ln>
                <a:noFill/>
              </a:ln>
              <a:solidFill>
                <a:srgbClr val="202124"/>
              </a:solidFill>
              <a:effectLst/>
              <a:latin typeface="inherit"/>
            </a:endParaRPr>
          </a:p>
          <a:p>
            <a:r>
              <a:rPr kumimoji="0" lang="en-US" altLang="en-US" sz="5400" b="0" i="0" u="none" strike="noStrike" cap="none" normalizeH="0" baseline="0" dirty="0">
                <a:ln>
                  <a:noFill/>
                </a:ln>
                <a:solidFill>
                  <a:srgbClr val="202124"/>
                </a:solidFill>
                <a:effectLst/>
                <a:latin typeface="inherit"/>
              </a:rPr>
              <a:t>33% do not pick up prescribed medicines </a:t>
            </a:r>
            <a:endParaRPr kumimoji="0" lang="sr-Latn-RS" altLang="en-US" sz="5400" b="0" i="0" u="none" strike="noStrike" cap="none" normalizeH="0" baseline="0" dirty="0">
              <a:ln>
                <a:noFill/>
              </a:ln>
              <a:solidFill>
                <a:srgbClr val="202124"/>
              </a:solidFill>
              <a:effectLst/>
              <a:latin typeface="inherit"/>
            </a:endParaRPr>
          </a:p>
          <a:p>
            <a:r>
              <a:rPr kumimoji="0" lang="en-US" altLang="en-US" sz="5400" b="0" i="0" u="none" strike="noStrike" cap="none" normalizeH="0" baseline="0" dirty="0">
                <a:ln>
                  <a:noFill/>
                </a:ln>
                <a:solidFill>
                  <a:srgbClr val="202124"/>
                </a:solidFill>
                <a:effectLst/>
                <a:latin typeface="inherit"/>
              </a:rPr>
              <a:t>Close to 50% discontinue therapy within the first 6 months </a:t>
            </a:r>
            <a:endParaRPr kumimoji="0" lang="sr-Latn-RS" altLang="en-US" sz="5400" b="0" i="0" u="none" strike="noStrike" cap="none" normalizeH="0" baseline="0" dirty="0">
              <a:ln>
                <a:noFill/>
              </a:ln>
              <a:solidFill>
                <a:srgbClr val="202124"/>
              </a:solidFill>
              <a:effectLst/>
              <a:latin typeface="inherit"/>
            </a:endParaRPr>
          </a:p>
          <a:p>
            <a:r>
              <a:rPr kumimoji="0" lang="en-US" altLang="en-US" sz="5400" b="0" i="0" u="none" strike="noStrike" cap="none" normalizeH="0" baseline="0" dirty="0">
                <a:ln>
                  <a:noFill/>
                </a:ln>
                <a:solidFill>
                  <a:srgbClr val="202124"/>
                </a:solidFill>
                <a:effectLst/>
                <a:latin typeface="inherit"/>
              </a:rPr>
              <a:t>Compliance does not depend on gender and age</a:t>
            </a:r>
            <a:endParaRPr lang="sr-Latn-RS" altLang="en-US" sz="5400" dirty="0">
              <a:solidFill>
                <a:srgbClr val="202124"/>
              </a:solidFill>
              <a:latin typeface="inherit"/>
            </a:endParaRPr>
          </a:p>
          <a:p>
            <a:r>
              <a:rPr lang="sr-Latn-RS" altLang="en-US" sz="5400" dirty="0">
                <a:solidFill>
                  <a:srgbClr val="202124"/>
                </a:solidFill>
                <a:latin typeface="inherit"/>
              </a:rPr>
              <a:t>N</a:t>
            </a:r>
            <a:r>
              <a:rPr kumimoji="0" lang="en-US" altLang="en-US" sz="5400" b="0" i="0" u="none" strike="noStrike" cap="none" normalizeH="0" baseline="0" dirty="0">
                <a:ln>
                  <a:noFill/>
                </a:ln>
                <a:solidFill>
                  <a:srgbClr val="202124"/>
                </a:solidFill>
                <a:effectLst/>
                <a:latin typeface="inherit"/>
              </a:rPr>
              <a:t>on-compliance is found at all levels of education and socioeconomic status</a:t>
            </a:r>
            <a:r>
              <a:rPr kumimoji="0" lang="en-US" altLang="en-US" sz="800" b="0" i="0" u="none" strike="noStrike" cap="none" normalizeH="0" baseline="0" dirty="0">
                <a:ln>
                  <a:noFill/>
                </a:ln>
                <a:solidFill>
                  <a:schemeClr val="tx1"/>
                </a:solidFill>
                <a:effectLst/>
              </a:rPr>
              <a:t> </a:t>
            </a:r>
            <a:endParaRPr kumimoji="0" lang="en-US" altLang="en-US" sz="4400" b="0" i="0" u="none" strike="noStrike" cap="none" normalizeH="0" baseline="0" dirty="0">
              <a:ln>
                <a:noFill/>
              </a:ln>
              <a:solidFill>
                <a:schemeClr val="tx1"/>
              </a:solidFill>
              <a:effectLst/>
              <a:latin typeface="Arial" panose="020B0604020202020204" pitchFamily="34" charset="0"/>
            </a:endParaRPr>
          </a:p>
          <a:p>
            <a:pPr marL="342900" indent="-342900">
              <a:buNone/>
            </a:pPr>
            <a:r>
              <a:rPr lang="sr-Cyrl-RS" dirty="0"/>
              <a:t>	</a:t>
            </a:r>
            <a:r>
              <a:rPr lang="en-US" sz="2200" dirty="0" err="1"/>
              <a:t>Osterberg</a:t>
            </a:r>
            <a:r>
              <a:rPr lang="en-US" sz="2200" dirty="0"/>
              <a:t> L, </a:t>
            </a:r>
            <a:r>
              <a:rPr lang="en-US" sz="2200" dirty="0" err="1"/>
              <a:t>Blaschke</a:t>
            </a:r>
            <a:r>
              <a:rPr lang="en-US" sz="2200" dirty="0"/>
              <a:t> T. Adherence to medication. N Engl J Med. 2005;353:487-497.</a:t>
            </a:r>
          </a:p>
          <a:p>
            <a:pPr marL="342900" indent="-342900">
              <a:buNone/>
            </a:pPr>
            <a:r>
              <a:rPr lang="sr-Cyrl-RS" sz="2200" dirty="0"/>
              <a:t>	</a:t>
            </a:r>
            <a:r>
              <a:rPr lang="en-US" sz="2200" dirty="0"/>
              <a:t>National Community Pharmacists Association Web site. Take As Directed: A Prescription Not Followed. December 15, 2006. Available </a:t>
            </a:r>
            <a:r>
              <a:rPr lang="en-US" sz="2200" dirty="0" err="1"/>
              <a:t>at:</a:t>
            </a:r>
            <a:r>
              <a:rPr lang="en-US" sz="2200" dirty="0" err="1">
                <a:hlinkClick r:id="rId2"/>
              </a:rPr>
              <a:t>www.ncpanet.org</a:t>
            </a:r>
            <a:r>
              <a:rPr lang="en-US" sz="2200" dirty="0">
                <a:hlinkClick r:id="rId2"/>
              </a:rPr>
              <a:t>/media/releases/2006/</a:t>
            </a:r>
            <a:r>
              <a:rPr lang="en-US" sz="2200" dirty="0" err="1">
                <a:hlinkClick r:id="rId2"/>
              </a:rPr>
              <a:t>take_as_directed.php</a:t>
            </a:r>
            <a:r>
              <a:rPr lang="en-US" sz="2200" dirty="0"/>
              <a:t> (Accessed July 1, 2008).</a:t>
            </a:r>
          </a:p>
          <a:p>
            <a:pPr marL="342900" indent="-342900">
              <a:buNone/>
            </a:pPr>
            <a:r>
              <a:rPr lang="sr-Cyrl-RS" sz="2200" dirty="0"/>
              <a:t>	</a:t>
            </a:r>
            <a:r>
              <a:rPr lang="en-US" sz="2200" dirty="0"/>
              <a:t>Nordstrom BL, Friedman </a:t>
            </a:r>
            <a:r>
              <a:rPr lang="en-US" sz="2200" dirty="0" err="1"/>
              <a:t>DS,Mozaffari</a:t>
            </a:r>
            <a:r>
              <a:rPr lang="en-US" sz="2200" dirty="0"/>
              <a:t> E, Quigley </a:t>
            </a:r>
            <a:r>
              <a:rPr lang="en-US" sz="2200" dirty="0" err="1"/>
              <a:t>HA,Walker</a:t>
            </a:r>
            <a:r>
              <a:rPr lang="en-US" sz="2200" dirty="0"/>
              <a:t> AM. Persistence and adherence with topical glaucoma therapy. Am J </a:t>
            </a:r>
            <a:r>
              <a:rPr lang="en-US" sz="2200" dirty="0" err="1"/>
              <a:t>Ophthalmol</a:t>
            </a:r>
            <a:r>
              <a:rPr lang="en-US" sz="2200" dirty="0"/>
              <a:t>. 2005;140:598-606.</a:t>
            </a:r>
          </a:p>
          <a:p>
            <a:endParaRPr lang="en-US" dirty="0"/>
          </a:p>
          <a:p>
            <a:endParaRPr lang="en-US" dirty="0"/>
          </a:p>
          <a:p>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r>
              <a:rPr lang="en-US" dirty="0"/>
              <a:t>Informing, educating patients and developing communication skills are necessary for a good treatment outcome</a:t>
            </a:r>
            <a:endParaRPr lang="sr-Cyrl-C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098" name="Picture 2" descr="Ophthalmology Management - Improving Glaucoma Patient Compliance">
            <a:extLst>
              <a:ext uri="{FF2B5EF4-FFF2-40B4-BE49-F238E27FC236}">
                <a16:creationId xmlns:a16="http://schemas.microsoft.com/office/drawing/2014/main" id="{A748F12C-6EB0-0656-361E-24DDD95541FC}"/>
              </a:ext>
            </a:extLst>
          </p:cNvPr>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190750" y="561353"/>
            <a:ext cx="5117554" cy="5363197"/>
          </a:xfrm>
          <a:prstGeom prst="rect">
            <a:avLst/>
          </a:prstGeom>
          <a:noFill/>
          <a:extLst>
            <a:ext uri="{909E8E84-426E-40DD-AFC4-6F175D3DCCD1}">
              <a14:hiddenFill xmlns:a14="http://schemas.microsoft.com/office/drawing/2010/main">
                <a:solidFill>
                  <a:srgbClr val="FFFFFF"/>
                </a:solidFill>
              </a14:hiddenFill>
            </a:ext>
          </a:extLst>
        </p:spPr>
      </p:pic>
      <p:sp>
        <p:nvSpPr>
          <p:cNvPr id="4" name="TextBox 3">
            <a:extLst>
              <a:ext uri="{FF2B5EF4-FFF2-40B4-BE49-F238E27FC236}">
                <a16:creationId xmlns:a16="http://schemas.microsoft.com/office/drawing/2014/main" id="{69413F8E-91F9-C085-1F08-157DC1EF4A0C}"/>
              </a:ext>
            </a:extLst>
          </p:cNvPr>
          <p:cNvSpPr txBox="1"/>
          <p:nvPr/>
        </p:nvSpPr>
        <p:spPr>
          <a:xfrm>
            <a:off x="1187624" y="6309320"/>
            <a:ext cx="7272808" cy="461665"/>
          </a:xfrm>
          <a:prstGeom prst="rect">
            <a:avLst/>
          </a:prstGeom>
          <a:noFill/>
        </p:spPr>
        <p:txBody>
          <a:bodyPr wrap="square" rtlCol="0">
            <a:spAutoFit/>
          </a:bodyPr>
          <a:lstStyle/>
          <a:p>
            <a:r>
              <a:rPr lang="en-US" sz="1200" dirty="0"/>
              <a:t>https://www.ophthalmologymanagement.com/supplements/2009/november-2009/improving-glaucoma-patient-compliance/improving-glaucoma-patient-compliance</a:t>
            </a:r>
          </a:p>
        </p:txBody>
      </p:sp>
    </p:spTree>
    <p:extLst>
      <p:ext uri="{BB962C8B-B14F-4D97-AF65-F5344CB8AC3E}">
        <p14:creationId xmlns:p14="http://schemas.microsoft.com/office/powerpoint/2010/main" val="167813335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defRPr/>
            </a:pPr>
            <a:r>
              <a:rPr lang="en-US" dirty="0"/>
              <a:t>Factors in poor adherence</a:t>
            </a:r>
            <a:r>
              <a:rPr lang="sr-Cyrl-CS" dirty="0"/>
              <a:t> </a:t>
            </a:r>
            <a:endParaRPr lang="en-US" dirty="0"/>
          </a:p>
        </p:txBody>
      </p:sp>
      <p:sp>
        <p:nvSpPr>
          <p:cNvPr id="23555" name="Content Placeholder 2"/>
          <p:cNvSpPr>
            <a:spLocks noGrp="1"/>
          </p:cNvSpPr>
          <p:nvPr>
            <p:ph sz="quarter" idx="1"/>
          </p:nvPr>
        </p:nvSpPr>
        <p:spPr>
          <a:xfrm>
            <a:off x="1187624" y="1556792"/>
            <a:ext cx="6737176" cy="4873625"/>
          </a:xfrm>
        </p:spPr>
        <p:txBody>
          <a:bodyPr>
            <a:normAutofit/>
          </a:bodyPr>
          <a:lstStyle/>
          <a:p>
            <a:r>
              <a:rPr lang="en-US" dirty="0"/>
              <a:t>Situational</a:t>
            </a:r>
          </a:p>
          <a:p>
            <a:r>
              <a:rPr lang="en-US" dirty="0"/>
              <a:t>Conditioned by medicine</a:t>
            </a:r>
          </a:p>
          <a:p>
            <a:r>
              <a:rPr lang="en-US" dirty="0"/>
              <a:t>The patient is the reason</a:t>
            </a:r>
          </a:p>
          <a:p>
            <a:r>
              <a:rPr lang="en-US" dirty="0"/>
              <a:t>The health system and the doctor is the reason</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Situational reasons</a:t>
            </a:r>
          </a:p>
        </p:txBody>
      </p:sp>
      <p:sp>
        <p:nvSpPr>
          <p:cNvPr id="3" name="Content Placeholder 2"/>
          <p:cNvSpPr>
            <a:spLocks noGrp="1"/>
          </p:cNvSpPr>
          <p:nvPr>
            <p:ph idx="1"/>
          </p:nvPr>
        </p:nvSpPr>
        <p:spPr/>
        <p:txBody>
          <a:bodyPr>
            <a:normAutofit/>
          </a:bodyPr>
          <a:lstStyle/>
          <a:p>
            <a:r>
              <a:rPr lang="en-US" altLang="ja-JP" sz="2800" dirty="0">
                <a:ea typeface="ＭＳ Ｐゴシック" pitchFamily="34" charset="-128"/>
              </a:rPr>
              <a:t>Changes in routine: small daily changes such as travel, vacation, going to celebrations, death of a family member, other serious diseases</a:t>
            </a:r>
          </a:p>
          <a:p>
            <a:r>
              <a:rPr lang="en-US" altLang="ja-JP" sz="2800" dirty="0">
                <a:ea typeface="ＭＳ Ｐゴシック" pitchFamily="34" charset="-128"/>
              </a:rPr>
              <a:t>Bad weather that prevents the patient picking up the drug from the pharmacy</a:t>
            </a:r>
            <a:endParaRPr lang="en-US" sz="2800"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738" name="Rectangle 2"/>
          <p:cNvSpPr>
            <a:spLocks noGrp="1" noChangeArrowheads="1"/>
          </p:cNvSpPr>
          <p:nvPr>
            <p:ph type="title"/>
          </p:nvPr>
        </p:nvSpPr>
        <p:spPr>
          <a:xfrm>
            <a:off x="1142976" y="142852"/>
            <a:ext cx="7719274" cy="1143000"/>
          </a:xfrm>
        </p:spPr>
        <p:txBody>
          <a:bodyPr/>
          <a:lstStyle/>
          <a:p>
            <a:r>
              <a:rPr lang="sr-Latn-RS" dirty="0"/>
              <a:t>M</a:t>
            </a:r>
            <a:r>
              <a:rPr lang="en-US" dirty="0" err="1"/>
              <a:t>edicine</a:t>
            </a:r>
            <a:r>
              <a:rPr lang="en-US" dirty="0"/>
              <a:t> as a reason</a:t>
            </a:r>
          </a:p>
        </p:txBody>
      </p:sp>
      <p:sp>
        <p:nvSpPr>
          <p:cNvPr id="116739" name="Rectangle 3"/>
          <p:cNvSpPr>
            <a:spLocks noGrp="1" noChangeArrowheads="1"/>
          </p:cNvSpPr>
          <p:nvPr>
            <p:ph type="body" idx="1"/>
          </p:nvPr>
        </p:nvSpPr>
        <p:spPr>
          <a:xfrm>
            <a:off x="1142976" y="1498370"/>
            <a:ext cx="7696224" cy="5334000"/>
          </a:xfrm>
        </p:spPr>
        <p:txBody>
          <a:bodyPr>
            <a:normAutofit/>
          </a:bodyPr>
          <a:lstStyle/>
          <a:p>
            <a:pPr>
              <a:lnSpc>
                <a:spcPct val="80000"/>
              </a:lnSpc>
            </a:pPr>
            <a:r>
              <a:rPr lang="en-US" altLang="ja-JP" sz="2400" dirty="0">
                <a:ea typeface="ＭＳ Ｐゴシック" pitchFamily="34" charset="-128"/>
              </a:rPr>
              <a:t>Side effects</a:t>
            </a:r>
            <a:r>
              <a:rPr lang="sr-Latn-RS" altLang="ja-JP" sz="2400" dirty="0">
                <a:ea typeface="ＭＳ Ｐゴシック" pitchFamily="34" charset="-128"/>
              </a:rPr>
              <a:t>-a</a:t>
            </a:r>
            <a:r>
              <a:rPr lang="en-US" altLang="ja-JP" sz="2400" dirty="0" err="1">
                <a:ea typeface="ＭＳ Ｐゴシック" pitchFamily="34" charset="-128"/>
              </a:rPr>
              <a:t>lmost</a:t>
            </a:r>
            <a:r>
              <a:rPr lang="en-US" altLang="ja-JP" sz="2400" dirty="0">
                <a:ea typeface="ＭＳ Ｐゴシック" pitchFamily="34" charset="-128"/>
              </a:rPr>
              <a:t> half of patients state that concern about side effects is the reason for not taking it	</a:t>
            </a:r>
            <a:endParaRPr lang="sr-Latn-RS" altLang="ja-JP" sz="2400" dirty="0">
              <a:ea typeface="ＭＳ Ｐゴシック" pitchFamily="34" charset="-128"/>
            </a:endParaRPr>
          </a:p>
          <a:p>
            <a:pPr>
              <a:lnSpc>
                <a:spcPct val="80000"/>
              </a:lnSpc>
            </a:pPr>
            <a:r>
              <a:rPr lang="en-US" altLang="ja-JP" sz="1100" dirty="0">
                <a:ea typeface="ＭＳ Ｐゴシック" pitchFamily="34" charset="-128"/>
              </a:rPr>
              <a:t>Prescription Drug Compliance a Significant Challenge for Many Patients. Harris Interactive Web site. March 29, 2005. Available </a:t>
            </a:r>
            <a:r>
              <a:rPr lang="en-US" altLang="ja-JP" sz="1100" dirty="0" err="1">
                <a:ea typeface="ＭＳ Ｐゴシック" pitchFamily="34" charset="-128"/>
              </a:rPr>
              <a:t>at:</a:t>
            </a:r>
            <a:r>
              <a:rPr lang="en-US" altLang="ja-JP" sz="1100" dirty="0" err="1">
                <a:ea typeface="ＭＳ Ｐゴシック" pitchFamily="34" charset="-128"/>
                <a:hlinkClick r:id="rId2"/>
              </a:rPr>
              <a:t>www.harrisinteractive.com</a:t>
            </a:r>
            <a:r>
              <a:rPr lang="en-US" altLang="ja-JP" sz="1100" dirty="0">
                <a:ea typeface="ＭＳ Ｐゴシック" pitchFamily="34" charset="-128"/>
                <a:hlinkClick r:id="rId2"/>
              </a:rPr>
              <a:t>/news/</a:t>
            </a:r>
            <a:r>
              <a:rPr lang="en-US" altLang="ja-JP" sz="1100" dirty="0" err="1">
                <a:ea typeface="ＭＳ Ｐゴシック" pitchFamily="34" charset="-128"/>
                <a:hlinkClick r:id="rId2"/>
              </a:rPr>
              <a:t>allnewsbydate.asp?NewsID</a:t>
            </a:r>
            <a:r>
              <a:rPr lang="en-US" altLang="ja-JP" sz="1100" dirty="0">
                <a:ea typeface="ＭＳ Ｐゴシック" pitchFamily="34" charset="-128"/>
                <a:hlinkClick r:id="rId2"/>
              </a:rPr>
              <a:t>=904</a:t>
            </a:r>
            <a:r>
              <a:rPr lang="en-US" altLang="ja-JP" sz="1100" dirty="0">
                <a:ea typeface="ＭＳ Ｐゴシック" pitchFamily="34" charset="-128"/>
              </a:rPr>
              <a:t> (Accessed July 1, 2008</a:t>
            </a:r>
          </a:p>
          <a:p>
            <a:pPr>
              <a:lnSpc>
                <a:spcPct val="80000"/>
              </a:lnSpc>
            </a:pPr>
            <a:r>
              <a:rPr lang="en-US" altLang="ja-JP" sz="2400" dirty="0">
                <a:ea typeface="ＭＳ Ｐゴシック" pitchFamily="34" charset="-128"/>
              </a:rPr>
              <a:t>Health reasons</a:t>
            </a:r>
            <a:r>
              <a:rPr lang="sr-Latn-RS" altLang="ja-JP" sz="2400" dirty="0">
                <a:ea typeface="ＭＳ Ｐゴシック" pitchFamily="34" charset="-128"/>
              </a:rPr>
              <a:t>-i</a:t>
            </a:r>
            <a:r>
              <a:rPr lang="en-US" altLang="ja-JP" sz="2400" dirty="0" err="1">
                <a:ea typeface="ＭＳ Ｐゴシック" pitchFamily="34" charset="-128"/>
              </a:rPr>
              <a:t>nability</a:t>
            </a:r>
            <a:r>
              <a:rPr lang="en-US" altLang="ja-JP" sz="2400" dirty="0">
                <a:ea typeface="ＭＳ Ｐゴシック" pitchFamily="34" charset="-128"/>
              </a:rPr>
              <a:t> to squeeze the bottle and drop medicine into the eye due to arthritis, too small letters on medicine bottles, difficulty swallowing tablets</a:t>
            </a:r>
            <a:endParaRPr lang="sr-Latn-RS" altLang="ja-JP" sz="2400" dirty="0">
              <a:ea typeface="ＭＳ Ｐゴシック" pitchFamily="34" charset="-128"/>
            </a:endParaRPr>
          </a:p>
          <a:p>
            <a:pPr>
              <a:lnSpc>
                <a:spcPct val="80000"/>
              </a:lnSpc>
            </a:pPr>
            <a:r>
              <a:rPr lang="en-US" altLang="ja-JP" sz="2400" dirty="0">
                <a:ea typeface="ＭＳ Ｐゴシック" pitchFamily="34" charset="-128"/>
              </a:rPr>
              <a:t>Too many drugs - worse compliance: </a:t>
            </a:r>
            <a:r>
              <a:rPr lang="sr-Latn-RS" altLang="ja-JP" sz="2400" dirty="0">
                <a:ea typeface="ＭＳ Ｐゴシック" pitchFamily="34" charset="-128"/>
              </a:rPr>
              <a:t>a</a:t>
            </a:r>
            <a:r>
              <a:rPr lang="en-US" altLang="ja-JP" sz="2400" dirty="0" err="1">
                <a:ea typeface="ＭＳ Ｐゴシック" pitchFamily="34" charset="-128"/>
              </a:rPr>
              <a:t>mong</a:t>
            </a:r>
            <a:r>
              <a:rPr lang="en-US" altLang="ja-JP" sz="2400" dirty="0">
                <a:ea typeface="ＭＳ Ｐゴシック" pitchFamily="34" charset="-128"/>
              </a:rPr>
              <a:t> patients 65 years and older more than half (53%) take three or more medications, as many as one-third take eight or more medications </a:t>
            </a:r>
            <a:r>
              <a:rPr lang="en-US" altLang="ja-JP" sz="1700" dirty="0">
                <a:ea typeface="ＭＳ Ｐゴシック" pitchFamily="34" charset="-128"/>
              </a:rPr>
              <a:t>	</a:t>
            </a:r>
            <a:endParaRPr lang="sr-Latn-RS" altLang="ja-JP" sz="1700" dirty="0">
              <a:ea typeface="ＭＳ Ｐゴシック" pitchFamily="34" charset="-128"/>
            </a:endParaRPr>
          </a:p>
          <a:p>
            <a:pPr>
              <a:lnSpc>
                <a:spcPct val="80000"/>
              </a:lnSpc>
            </a:pPr>
            <a:r>
              <a:rPr lang="en-US" altLang="ja-JP" sz="1100" dirty="0">
                <a:ea typeface="ＭＳ Ｐゴシック" pitchFamily="34" charset="-128"/>
              </a:rPr>
              <a:t>American Society of Health-System Pharmacists Web site. Medication Use Among Older Americans. June 2001:5. Available </a:t>
            </a:r>
            <a:r>
              <a:rPr lang="en-US" altLang="ja-JP" sz="1100" dirty="0" err="1">
                <a:ea typeface="ＭＳ Ｐゴシック" pitchFamily="34" charset="-128"/>
              </a:rPr>
              <a:t>at:</a:t>
            </a:r>
            <a:r>
              <a:rPr lang="en-US" altLang="ja-JP" sz="1100" dirty="0" err="1">
                <a:ea typeface="ＭＳ Ｐゴシック" pitchFamily="34" charset="-128"/>
                <a:hlinkClick r:id="rId3"/>
              </a:rPr>
              <a:t>www.ashp.org</a:t>
            </a:r>
            <a:r>
              <a:rPr lang="en-US" altLang="ja-JP" sz="1100" dirty="0">
                <a:ea typeface="ＭＳ Ｐゴシック" pitchFamily="34" charset="-128"/>
                <a:hlinkClick r:id="rId3"/>
              </a:rPr>
              <a:t>/</a:t>
            </a:r>
            <a:r>
              <a:rPr lang="en-US" altLang="ja-JP" sz="1100" dirty="0" err="1">
                <a:ea typeface="ＭＳ Ｐゴシック" pitchFamily="34" charset="-128"/>
                <a:hlinkClick r:id="rId3"/>
              </a:rPr>
              <a:t>s_ashp</a:t>
            </a:r>
            <a:r>
              <a:rPr lang="en-US" altLang="ja-JP" sz="1100" dirty="0">
                <a:ea typeface="ＭＳ Ｐゴシック" pitchFamily="34" charset="-128"/>
                <a:hlinkClick r:id="rId3"/>
              </a:rPr>
              <a:t>/docs/files/PR_Over65.pdf</a:t>
            </a:r>
            <a:r>
              <a:rPr lang="en-US" altLang="ja-JP" sz="1100" dirty="0">
                <a:ea typeface="ＭＳ Ｐゴシック" pitchFamily="34" charset="-128"/>
              </a:rPr>
              <a:t> (Accessed July 2, 2008).</a:t>
            </a:r>
            <a:endParaRPr lang="sr-Cyrl-CS" altLang="ja-JP" sz="1100" dirty="0">
              <a:ea typeface="ＭＳ Ｐゴシック" pitchFamily="34" charset="-128"/>
            </a:endParaRPr>
          </a:p>
          <a:p>
            <a:pPr>
              <a:lnSpc>
                <a:spcPct val="80000"/>
              </a:lnSpc>
            </a:pPr>
            <a:r>
              <a:rPr lang="sr-Latn-RS" altLang="ja-JP" sz="2400" dirty="0">
                <a:ea typeface="ＭＳ Ｐゴシック" pitchFamily="34" charset="-128"/>
              </a:rPr>
              <a:t>C</a:t>
            </a:r>
            <a:r>
              <a:rPr lang="en-US" altLang="ja-JP" sz="2400" dirty="0" err="1">
                <a:ea typeface="ＭＳ Ｐゴシック" pitchFamily="34" charset="-128"/>
              </a:rPr>
              <a:t>ost</a:t>
            </a:r>
            <a:r>
              <a:rPr lang="en-US" altLang="ja-JP" sz="2400" dirty="0">
                <a:ea typeface="ＭＳ Ｐゴシック" pitchFamily="34" charset="-128"/>
              </a:rPr>
              <a:t>: at least one in 10 Americans cite drug cost as a reason for not taking therapy</a:t>
            </a:r>
            <a:endParaRPr lang="sr-Latn-RS" altLang="ja-JP" sz="2400" dirty="0">
              <a:ea typeface="ＭＳ Ｐゴシック" pitchFamily="34" charset="-128"/>
            </a:endParaRPr>
          </a:p>
          <a:p>
            <a:pPr>
              <a:lnSpc>
                <a:spcPct val="80000"/>
              </a:lnSpc>
            </a:pPr>
            <a:r>
              <a:rPr lang="en-US" sz="1100" dirty="0"/>
              <a:t>Kennedy J, Morgan S. A cross-national study of prescription </a:t>
            </a:r>
            <a:r>
              <a:rPr lang="en-US" sz="1100" dirty="0" err="1"/>
              <a:t>nonadherence</a:t>
            </a:r>
            <a:r>
              <a:rPr lang="en-US" sz="1100" dirty="0"/>
              <a:t> due to cost: data from the Joint Canada-United States Survey of Health. Clin </a:t>
            </a:r>
            <a:r>
              <a:rPr lang="en-US" sz="1100" dirty="0" err="1"/>
              <a:t>Ther</a:t>
            </a:r>
            <a:r>
              <a:rPr lang="en-US" sz="1100" dirty="0"/>
              <a:t> 2006 Aug;28(8): 1217-24</a:t>
            </a:r>
            <a:endParaRPr lang="en-US" altLang="ja-JP" sz="1100" dirty="0">
              <a:ea typeface="ＭＳ Ｐゴシック" pitchFamily="34" charset="-128"/>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Latn-RS" dirty="0"/>
              <a:t>G</a:t>
            </a:r>
            <a:r>
              <a:rPr lang="en-US" dirty="0" err="1"/>
              <a:t>eneral</a:t>
            </a:r>
            <a:r>
              <a:rPr lang="en-US" dirty="0"/>
              <a:t> predictors</a:t>
            </a:r>
          </a:p>
        </p:txBody>
      </p:sp>
      <p:sp>
        <p:nvSpPr>
          <p:cNvPr id="3" name="Content Placeholder 2"/>
          <p:cNvSpPr>
            <a:spLocks noGrp="1"/>
          </p:cNvSpPr>
          <p:nvPr>
            <p:ph idx="1"/>
          </p:nvPr>
        </p:nvSpPr>
        <p:spPr/>
        <p:txBody>
          <a:bodyPr/>
          <a:lstStyle/>
          <a:p>
            <a:r>
              <a:rPr lang="en-US" dirty="0"/>
              <a:t>Length of treatment</a:t>
            </a:r>
          </a:p>
          <a:p>
            <a:r>
              <a:rPr lang="en-US" dirty="0"/>
              <a:t>The complexity of the therapeutic procedure</a:t>
            </a:r>
          </a:p>
          <a:p>
            <a:r>
              <a:rPr lang="en-US" dirty="0"/>
              <a:t>Absence of </a:t>
            </a:r>
            <a:r>
              <a:rPr lang="en-US" dirty="0" err="1"/>
              <a:t>suppor</a:t>
            </a:r>
            <a:r>
              <a:rPr lang="sr-Latn-RS" dirty="0"/>
              <a:t>t</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Latn-RS" dirty="0"/>
              <a:t>T</a:t>
            </a:r>
            <a:r>
              <a:rPr lang="en-US" dirty="0"/>
              <a:t>he reason is the patient</a:t>
            </a:r>
          </a:p>
        </p:txBody>
      </p:sp>
      <p:sp>
        <p:nvSpPr>
          <p:cNvPr id="3" name="Content Placeholder 2"/>
          <p:cNvSpPr>
            <a:spLocks noGrp="1"/>
          </p:cNvSpPr>
          <p:nvPr>
            <p:ph idx="1"/>
          </p:nvPr>
        </p:nvSpPr>
        <p:spPr/>
        <p:txBody>
          <a:bodyPr>
            <a:normAutofit/>
          </a:bodyPr>
          <a:lstStyle/>
          <a:p>
            <a:pPr>
              <a:lnSpc>
                <a:spcPct val="90000"/>
              </a:lnSpc>
            </a:pPr>
            <a:r>
              <a:rPr lang="sr-Latn-RS" sz="2400" b="0" i="0" dirty="0">
                <a:solidFill>
                  <a:srgbClr val="212121"/>
                </a:solidFill>
                <a:effectLst/>
                <a:latin typeface="Calibri" panose="020F0502020204030204" pitchFamily="34" charset="0"/>
                <a:cs typeface="Calibri" panose="020F0502020204030204" pitchFamily="34" charset="0"/>
              </a:rPr>
              <a:t>L</a:t>
            </a:r>
            <a:r>
              <a:rPr lang="en-US" sz="2400" b="0" i="0" dirty="0">
                <a:solidFill>
                  <a:srgbClr val="212121"/>
                </a:solidFill>
                <a:effectLst/>
                <a:latin typeface="Calibri" panose="020F0502020204030204" pitchFamily="34" charset="0"/>
                <a:cs typeface="Calibri" panose="020F0502020204030204" pitchFamily="34" charset="0"/>
              </a:rPr>
              <a:t>ack of understanding of their disease</a:t>
            </a:r>
            <a:endParaRPr lang="sr-Latn-RS" sz="2400" b="0" i="0" dirty="0">
              <a:solidFill>
                <a:srgbClr val="212121"/>
              </a:solidFill>
              <a:effectLst/>
              <a:latin typeface="Calibri" panose="020F0502020204030204" pitchFamily="34" charset="0"/>
              <a:cs typeface="Calibri" panose="020F0502020204030204" pitchFamily="34" charset="0"/>
            </a:endParaRPr>
          </a:p>
          <a:p>
            <a:pPr>
              <a:lnSpc>
                <a:spcPct val="90000"/>
              </a:lnSpc>
            </a:pPr>
            <a:r>
              <a:rPr lang="sr-Latn-RS" sz="2400" b="0" i="0" dirty="0">
                <a:solidFill>
                  <a:srgbClr val="212121"/>
                </a:solidFill>
                <a:effectLst/>
                <a:latin typeface="Calibri" panose="020F0502020204030204" pitchFamily="34" charset="0"/>
                <a:cs typeface="Calibri" panose="020F0502020204030204" pitchFamily="34" charset="0"/>
              </a:rPr>
              <a:t>L</a:t>
            </a:r>
            <a:r>
              <a:rPr lang="en-US" sz="2400" b="0" i="0" dirty="0">
                <a:solidFill>
                  <a:srgbClr val="212121"/>
                </a:solidFill>
                <a:effectLst/>
                <a:latin typeface="Calibri" panose="020F0502020204030204" pitchFamily="34" charset="0"/>
                <a:cs typeface="Calibri" panose="020F0502020204030204" pitchFamily="34" charset="0"/>
              </a:rPr>
              <a:t>ack of involvement in the treatment decision</a:t>
            </a:r>
            <a:r>
              <a:rPr lang="sr-Latn-RS" sz="2400" b="0" i="0" dirty="0">
                <a:solidFill>
                  <a:srgbClr val="212121"/>
                </a:solidFill>
                <a:effectLst/>
                <a:latin typeface="Calibri" panose="020F0502020204030204" pitchFamily="34" charset="0"/>
                <a:cs typeface="Calibri" panose="020F0502020204030204" pitchFamily="34" charset="0"/>
              </a:rPr>
              <a:t> </a:t>
            </a:r>
            <a:r>
              <a:rPr lang="en-US" sz="2400" b="0" i="0" dirty="0">
                <a:solidFill>
                  <a:srgbClr val="212121"/>
                </a:solidFill>
                <a:effectLst/>
                <a:latin typeface="Calibri" panose="020F0502020204030204" pitchFamily="34" charset="0"/>
                <a:cs typeface="Calibri" panose="020F0502020204030204" pitchFamily="34" charset="0"/>
              </a:rPr>
              <a:t>making process</a:t>
            </a:r>
            <a:endParaRPr lang="sr-Latn-RS" sz="2400" b="0" i="0" dirty="0">
              <a:solidFill>
                <a:srgbClr val="212121"/>
              </a:solidFill>
              <a:effectLst/>
              <a:latin typeface="Calibri" panose="020F0502020204030204" pitchFamily="34" charset="0"/>
              <a:cs typeface="Calibri" panose="020F0502020204030204" pitchFamily="34" charset="0"/>
            </a:endParaRPr>
          </a:p>
          <a:p>
            <a:pPr>
              <a:lnSpc>
                <a:spcPct val="90000"/>
              </a:lnSpc>
            </a:pPr>
            <a:r>
              <a:rPr lang="en-US" sz="2400" b="0" i="0" dirty="0">
                <a:solidFill>
                  <a:srgbClr val="212121"/>
                </a:solidFill>
                <a:effectLst/>
                <a:latin typeface="Calibri" panose="020F0502020204030204" pitchFamily="34" charset="0"/>
                <a:cs typeface="Calibri" panose="020F0502020204030204" pitchFamily="34" charset="0"/>
              </a:rPr>
              <a:t>The patient's health beliefs and attitudes about the effectiveness of treatment</a:t>
            </a:r>
          </a:p>
          <a:p>
            <a:pPr>
              <a:lnSpc>
                <a:spcPct val="90000"/>
              </a:lnSpc>
            </a:pPr>
            <a:r>
              <a:rPr lang="sr-Latn-RS" sz="2400" dirty="0">
                <a:solidFill>
                  <a:srgbClr val="212121"/>
                </a:solidFill>
                <a:latin typeface="Calibri" panose="020F0502020204030204" pitchFamily="34" charset="0"/>
                <a:cs typeface="Calibri" panose="020F0502020204030204" pitchFamily="34" charset="0"/>
              </a:rPr>
              <a:t>T</a:t>
            </a:r>
            <a:r>
              <a:rPr lang="en-US" sz="2400" b="0" i="0" dirty="0">
                <a:solidFill>
                  <a:srgbClr val="212121"/>
                </a:solidFill>
                <a:effectLst/>
                <a:latin typeface="Calibri" panose="020F0502020204030204" pitchFamily="34" charset="0"/>
                <a:cs typeface="Calibri" panose="020F0502020204030204" pitchFamily="34" charset="0"/>
              </a:rPr>
              <a:t>heir previous experiences with therapies, and lack of motivation also affect the degree of medication adherence</a:t>
            </a:r>
            <a:endParaRPr lang="sr-Latn-RS" sz="2400" b="0" i="0" dirty="0">
              <a:solidFill>
                <a:srgbClr val="212121"/>
              </a:solidFill>
              <a:effectLst/>
              <a:latin typeface="Calibri" panose="020F0502020204030204" pitchFamily="34" charset="0"/>
              <a:cs typeface="Calibri" panose="020F0502020204030204" pitchFamily="34" charset="0"/>
            </a:endParaRPr>
          </a:p>
          <a:p>
            <a:pPr>
              <a:lnSpc>
                <a:spcPct val="90000"/>
              </a:lnSpc>
            </a:pPr>
            <a:r>
              <a:rPr lang="en-US" sz="2400" b="0" i="0" dirty="0">
                <a:solidFill>
                  <a:srgbClr val="212121"/>
                </a:solidFill>
                <a:effectLst/>
                <a:latin typeface="Calibri" panose="020F0502020204030204" pitchFamily="34" charset="0"/>
                <a:cs typeface="Calibri" panose="020F0502020204030204" pitchFamily="34" charset="0"/>
              </a:rPr>
              <a:t>The patient does not believe that the treatment is effective</a:t>
            </a:r>
            <a:r>
              <a:rPr lang="sr-Latn-RS" sz="2400" b="0" i="0" dirty="0">
                <a:solidFill>
                  <a:srgbClr val="212121"/>
                </a:solidFill>
                <a:effectLst/>
                <a:latin typeface="Calibri" panose="020F0502020204030204" pitchFamily="34" charset="0"/>
                <a:cs typeface="Calibri" panose="020F0502020204030204" pitchFamily="34" charset="0"/>
              </a:rPr>
              <a:t>-</a:t>
            </a:r>
            <a:r>
              <a:rPr lang="en-US" sz="2400" b="0" i="0" dirty="0">
                <a:solidFill>
                  <a:srgbClr val="212121"/>
                </a:solidFill>
                <a:effectLst/>
                <a:latin typeface="Calibri" panose="020F0502020204030204" pitchFamily="34" charset="0"/>
                <a:cs typeface="Calibri" panose="020F0502020204030204" pitchFamily="34" charset="0"/>
              </a:rPr>
              <a:t>chronic diseases asymptomatic in the early stages</a:t>
            </a:r>
            <a:endParaRPr lang="sr-Latn-RS" sz="2400" b="0" i="0" dirty="0">
              <a:solidFill>
                <a:srgbClr val="212121"/>
              </a:solidFill>
              <a:effectLst/>
              <a:latin typeface="Calibri" panose="020F0502020204030204" pitchFamily="34" charset="0"/>
              <a:cs typeface="Calibri" panose="020F0502020204030204" pitchFamily="34" charset="0"/>
            </a:endParaRPr>
          </a:p>
          <a:p>
            <a:endParaRPr lang="en-US" sz="2400"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Latn-RS" dirty="0"/>
              <a:t>T</a:t>
            </a:r>
            <a:r>
              <a:rPr lang="en-US" dirty="0"/>
              <a:t>he reason is the patient</a:t>
            </a:r>
          </a:p>
        </p:txBody>
      </p:sp>
      <p:sp>
        <p:nvSpPr>
          <p:cNvPr id="3" name="Content Placeholder 2"/>
          <p:cNvSpPr>
            <a:spLocks noGrp="1"/>
          </p:cNvSpPr>
          <p:nvPr>
            <p:ph idx="1"/>
          </p:nvPr>
        </p:nvSpPr>
        <p:spPr/>
        <p:txBody>
          <a:bodyPr>
            <a:normAutofit fontScale="85000" lnSpcReduction="10000"/>
          </a:bodyPr>
          <a:lstStyle/>
          <a:p>
            <a:r>
              <a:rPr lang="en-US" dirty="0"/>
              <a:t>Confusion about side effects (the treatment can be experienced as worse than the disease itself, the medicine has a bad taste or smell)</a:t>
            </a:r>
          </a:p>
          <a:p>
            <a:r>
              <a:rPr lang="en-US" dirty="0"/>
              <a:t>Restrictions due to therapy (avoidance of sun, alcohol or dairy products during therapy)</a:t>
            </a:r>
          </a:p>
          <a:p>
            <a:r>
              <a:rPr lang="en-US" dirty="0"/>
              <a:t>Poor perception of treatment effectiveness</a:t>
            </a:r>
          </a:p>
          <a:p>
            <a:r>
              <a:rPr lang="en-US" dirty="0"/>
              <a:t>Stigma</a:t>
            </a:r>
          </a:p>
          <a:p>
            <a:r>
              <a:rPr lang="en-US" dirty="0"/>
              <a:t>Complicated therapeutic regimens, disruption of daily activities</a:t>
            </a:r>
          </a:p>
          <a:p>
            <a:r>
              <a:rPr lang="en-US" dirty="0"/>
              <a:t>Cost</a:t>
            </a:r>
          </a:p>
          <a:p>
            <a:r>
              <a:rPr lang="en-US" dirty="0"/>
              <a:t>Availability</a:t>
            </a:r>
          </a:p>
          <a:p>
            <a:endParaRPr lang="en-US" dirty="0"/>
          </a:p>
          <a:p>
            <a:endParaRPr lang="en-US"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Latn-RS" dirty="0"/>
              <a:t>T</a:t>
            </a:r>
            <a:r>
              <a:rPr lang="en-US" dirty="0"/>
              <a:t>he reason is the patient</a:t>
            </a:r>
          </a:p>
        </p:txBody>
      </p:sp>
      <p:sp>
        <p:nvSpPr>
          <p:cNvPr id="3" name="Content Placeholder 2"/>
          <p:cNvSpPr>
            <a:spLocks noGrp="1"/>
          </p:cNvSpPr>
          <p:nvPr>
            <p:ph idx="1"/>
          </p:nvPr>
        </p:nvSpPr>
        <p:spPr/>
        <p:txBody>
          <a:bodyPr>
            <a:normAutofit/>
          </a:bodyPr>
          <a:lstStyle/>
          <a:p>
            <a:r>
              <a:rPr lang="en-US" dirty="0"/>
              <a:t>Cognitive disorders, forgetfulness,  dementia</a:t>
            </a:r>
          </a:p>
          <a:p>
            <a:r>
              <a:rPr lang="en-US" dirty="0"/>
              <a:t>Apathetic patients, depression and anxiety, psychosis</a:t>
            </a:r>
          </a:p>
          <a:p>
            <a:r>
              <a:rPr lang="en-US" dirty="0"/>
              <a:t>Denial of illness and its importance</a:t>
            </a:r>
          </a:p>
          <a:p>
            <a:r>
              <a:rPr lang="en-US" dirty="0"/>
              <a:t>Life threaten diseases</a:t>
            </a:r>
          </a:p>
          <a:p>
            <a:r>
              <a:rPr lang="en-US" dirty="0"/>
              <a:t>Misunderstanding or misinterpretation of instructions</a:t>
            </a:r>
          </a:p>
          <a:p>
            <a:endParaRPr lang="sr-Cyrl-CS" dirty="0"/>
          </a:p>
          <a:p>
            <a:pPr>
              <a:buNone/>
            </a:pPr>
            <a:endParaRPr lang="sr-Cyrl-RS" dirty="0"/>
          </a:p>
          <a:p>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u="sng" dirty="0"/>
              <a:t>The doctor is the problem</a:t>
            </a:r>
          </a:p>
        </p:txBody>
      </p:sp>
      <p:sp>
        <p:nvSpPr>
          <p:cNvPr id="3" name="Content Placeholder 2"/>
          <p:cNvSpPr>
            <a:spLocks noGrp="1"/>
          </p:cNvSpPr>
          <p:nvPr>
            <p:ph idx="1"/>
          </p:nvPr>
        </p:nvSpPr>
        <p:spPr/>
        <p:txBody>
          <a:bodyPr>
            <a:normAutofit/>
          </a:bodyPr>
          <a:lstStyle/>
          <a:p>
            <a:r>
              <a:rPr lang="en-US" dirty="0"/>
              <a:t>Poor doctor-patient relationship</a:t>
            </a:r>
          </a:p>
          <a:p>
            <a:r>
              <a:rPr lang="en-US" dirty="0"/>
              <a:t>Absence of empathy</a:t>
            </a:r>
          </a:p>
          <a:p>
            <a:r>
              <a:rPr lang="en-US" dirty="0"/>
              <a:t>Failure to provide information/poor communication</a:t>
            </a:r>
          </a:p>
          <a:p>
            <a:r>
              <a:rPr lang="en-US" dirty="0"/>
              <a:t>Inadequate monitoring of the disease</a:t>
            </a: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115616" y="404664"/>
            <a:ext cx="7467600" cy="655638"/>
          </a:xfrm>
        </p:spPr>
        <p:txBody>
          <a:bodyPr>
            <a:normAutofit fontScale="90000"/>
          </a:bodyPr>
          <a:lstStyle/>
          <a:p>
            <a:pPr>
              <a:defRPr/>
            </a:pPr>
            <a:r>
              <a:rPr lang="en-US" dirty="0"/>
              <a:t>The results of poor adherence</a:t>
            </a:r>
          </a:p>
        </p:txBody>
      </p:sp>
      <p:sp>
        <p:nvSpPr>
          <p:cNvPr id="11267" name="Content Placeholder 2"/>
          <p:cNvSpPr>
            <a:spLocks noGrp="1"/>
          </p:cNvSpPr>
          <p:nvPr>
            <p:ph sz="quarter" idx="1"/>
          </p:nvPr>
        </p:nvSpPr>
        <p:spPr>
          <a:xfrm>
            <a:off x="1043608" y="1371600"/>
            <a:ext cx="7338392" cy="4191000"/>
          </a:xfrm>
        </p:spPr>
        <p:txBody>
          <a:bodyPr>
            <a:normAutofit fontScale="92500" lnSpcReduction="10000"/>
          </a:bodyPr>
          <a:lstStyle/>
          <a:p>
            <a:r>
              <a:rPr lang="en-US" dirty="0"/>
              <a:t>Higher morbidity and mortality rates</a:t>
            </a:r>
          </a:p>
          <a:p>
            <a:r>
              <a:rPr lang="en-US" dirty="0"/>
              <a:t>Increasing treatment costs and a higher degree of patient dissatisfaction</a:t>
            </a:r>
          </a:p>
          <a:p>
            <a:r>
              <a:rPr lang="en-US" dirty="0"/>
              <a:t>Higher frequency of complications, more unnecessary diagnostic tests, control examinations and interventions</a:t>
            </a:r>
          </a:p>
          <a:p>
            <a:r>
              <a:rPr lang="en-US" dirty="0"/>
              <a:t>Worse quality of life of patients</a:t>
            </a:r>
          </a:p>
          <a:p>
            <a:r>
              <a:rPr lang="en-US" dirty="0"/>
              <a:t>Long-term poor adherence is not only a medical but also a socioeconomic problem</a:t>
            </a:r>
          </a:p>
        </p:txBody>
      </p:sp>
      <p:sp>
        <p:nvSpPr>
          <p:cNvPr id="4" name="TextBox 3"/>
          <p:cNvSpPr txBox="1"/>
          <p:nvPr/>
        </p:nvSpPr>
        <p:spPr>
          <a:xfrm>
            <a:off x="1115616" y="5733256"/>
            <a:ext cx="7467600" cy="830263"/>
          </a:xfrm>
          <a:prstGeom prst="rect">
            <a:avLst/>
          </a:prstGeom>
          <a:noFill/>
        </p:spPr>
        <p:txBody>
          <a:bodyPr>
            <a:spAutoFit/>
          </a:bodyPr>
          <a:lstStyle/>
          <a:p>
            <a:pPr>
              <a:defRPr/>
            </a:pPr>
            <a:r>
              <a:rPr lang="en-US" sz="1600" i="1" dirty="0">
                <a:latin typeface="+mn-lt"/>
              </a:rPr>
              <a:t>Zhang NJ, Terry A, </a:t>
            </a:r>
            <a:r>
              <a:rPr lang="en-US" sz="1600" i="1" dirty="0" err="1">
                <a:latin typeface="+mn-lt"/>
              </a:rPr>
              <a:t>McHorney</a:t>
            </a:r>
            <a:r>
              <a:rPr lang="en-US" sz="1600" i="1" dirty="0">
                <a:latin typeface="+mn-lt"/>
              </a:rPr>
              <a:t> CA. Impact of health literacy on medication adherence: a systematic review and meta-analysis. Ann </a:t>
            </a:r>
            <a:r>
              <a:rPr lang="en-US" sz="1600" i="1" dirty="0" err="1">
                <a:latin typeface="+mn-lt"/>
              </a:rPr>
              <a:t>Pharmacother</a:t>
            </a:r>
            <a:r>
              <a:rPr lang="en-US" sz="1600" i="1" dirty="0">
                <a:latin typeface="+mn-lt"/>
              </a:rPr>
              <a:t> 2014;48:741–751.</a:t>
            </a:r>
            <a:endParaRPr lang="en-US" sz="1600" dirty="0">
              <a:latin typeface="+mn-lt"/>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Latn-RS" dirty="0"/>
              <a:t>Problems</a:t>
            </a:r>
            <a:endParaRPr lang="en-US" dirty="0"/>
          </a:p>
        </p:txBody>
      </p:sp>
      <p:sp>
        <p:nvSpPr>
          <p:cNvPr id="3" name="Content Placeholder 2"/>
          <p:cNvSpPr>
            <a:spLocks noGrp="1"/>
          </p:cNvSpPr>
          <p:nvPr>
            <p:ph idx="1"/>
          </p:nvPr>
        </p:nvSpPr>
        <p:spPr/>
        <p:txBody>
          <a:bodyPr/>
          <a:lstStyle/>
          <a:p>
            <a:r>
              <a:rPr kumimoji="0" lang="en-US" altLang="en-US" sz="3200" b="0" i="0" u="none" strike="noStrike" cap="none" normalizeH="0" baseline="0" dirty="0">
                <a:ln>
                  <a:noFill/>
                </a:ln>
                <a:solidFill>
                  <a:srgbClr val="202124"/>
                </a:solidFill>
                <a:effectLst/>
                <a:latin typeface="inherit"/>
              </a:rPr>
              <a:t>A large number of patients</a:t>
            </a:r>
            <a:r>
              <a:rPr kumimoji="0" lang="en-US" altLang="en-US" sz="800" b="0" i="0" u="none" strike="noStrike" cap="none" normalizeH="0" baseline="0" dirty="0">
                <a:ln>
                  <a:noFill/>
                </a:ln>
                <a:solidFill>
                  <a:schemeClr val="tx1"/>
                </a:solidFill>
                <a:effectLst/>
              </a:rPr>
              <a:t> </a:t>
            </a:r>
            <a:endParaRPr kumimoji="0" lang="en-US" altLang="en-US" sz="2400" b="0" i="0" u="none" strike="noStrike" cap="none" normalizeH="0" baseline="0" dirty="0">
              <a:ln>
                <a:noFill/>
              </a:ln>
              <a:solidFill>
                <a:schemeClr val="tx1"/>
              </a:solidFill>
              <a:effectLst/>
              <a:latin typeface="Arial" panose="020B0604020202020204" pitchFamily="34" charset="0"/>
            </a:endParaRPr>
          </a:p>
          <a:p>
            <a:r>
              <a:rPr kumimoji="0" lang="en-US" altLang="en-US" sz="3200" b="0" i="0" u="none" strike="noStrike" cap="none" normalizeH="0" baseline="0" dirty="0">
                <a:ln>
                  <a:noFill/>
                </a:ln>
                <a:solidFill>
                  <a:srgbClr val="202124"/>
                </a:solidFill>
                <a:effectLst/>
                <a:latin typeface="inherit"/>
              </a:rPr>
              <a:t>Reducing the time we dedicate to the patient</a:t>
            </a:r>
            <a:r>
              <a:rPr kumimoji="0" lang="en-US" altLang="en-US" sz="800" b="0" i="0" u="none" strike="noStrike" cap="none" normalizeH="0" baseline="0" dirty="0">
                <a:ln>
                  <a:noFill/>
                </a:ln>
                <a:solidFill>
                  <a:schemeClr val="tx1"/>
                </a:solidFill>
                <a:effectLst/>
              </a:rPr>
              <a:t> </a:t>
            </a:r>
            <a:endParaRPr lang="sr-Latn-RS" altLang="en-US" sz="2400" dirty="0">
              <a:latin typeface="Arial" panose="020B0604020202020204" pitchFamily="34" charset="0"/>
            </a:endParaRPr>
          </a:p>
          <a:p>
            <a:r>
              <a:rPr kumimoji="0" lang="en-US" altLang="en-US" sz="3200" b="0" i="0" u="none" strike="noStrike" cap="none" normalizeH="0" baseline="0" dirty="0">
                <a:ln>
                  <a:noFill/>
                </a:ln>
                <a:solidFill>
                  <a:srgbClr val="202124"/>
                </a:solidFill>
                <a:effectLst/>
                <a:latin typeface="inherit"/>
              </a:rPr>
              <a:t>Poor communication between doctor and patient</a:t>
            </a:r>
            <a:r>
              <a:rPr kumimoji="0" lang="en-US" altLang="en-US" sz="800" b="0" i="0" u="none" strike="noStrike" cap="none" normalizeH="0" baseline="0" dirty="0">
                <a:ln>
                  <a:noFill/>
                </a:ln>
                <a:solidFill>
                  <a:schemeClr val="tx1"/>
                </a:solidFill>
                <a:effectLst/>
              </a:rPr>
              <a:t> </a:t>
            </a:r>
            <a:endParaRPr kumimoji="0" lang="en-US" altLang="en-US" sz="2400" b="0" i="0" u="none" strike="noStrike" cap="none" normalizeH="0" baseline="0" dirty="0">
              <a:ln>
                <a:noFill/>
              </a:ln>
              <a:solidFill>
                <a:schemeClr val="tx1"/>
              </a:solidFill>
              <a:effectLst/>
              <a:latin typeface="Arial" panose="020B0604020202020204" pitchFamily="34" charset="0"/>
            </a:endParaRPr>
          </a:p>
          <a:p>
            <a:pPr marL="82296" indent="0">
              <a:buNone/>
            </a:pPr>
            <a:endParaRPr lang="en-US" dirty="0"/>
          </a:p>
        </p:txBody>
      </p:sp>
      <p:sp>
        <p:nvSpPr>
          <p:cNvPr id="4" name="Rectangle 1">
            <a:extLst>
              <a:ext uri="{FF2B5EF4-FFF2-40B4-BE49-F238E27FC236}">
                <a16:creationId xmlns:a16="http://schemas.microsoft.com/office/drawing/2014/main" id="{A883C7D3-5157-0959-ACC7-79DD65E898B0}"/>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6" name="Rectangle 3">
            <a:extLst>
              <a:ext uri="{FF2B5EF4-FFF2-40B4-BE49-F238E27FC236}">
                <a16:creationId xmlns:a16="http://schemas.microsoft.com/office/drawing/2014/main" id="{A53D7E9E-B80A-147C-B414-1265D90D3256}"/>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Adherence in the elderly</a:t>
            </a:r>
          </a:p>
        </p:txBody>
      </p:sp>
      <p:sp>
        <p:nvSpPr>
          <p:cNvPr id="3" name="Content Placeholder 2"/>
          <p:cNvSpPr>
            <a:spLocks noGrp="1"/>
          </p:cNvSpPr>
          <p:nvPr>
            <p:ph idx="1"/>
          </p:nvPr>
        </p:nvSpPr>
        <p:spPr/>
        <p:txBody>
          <a:bodyPr>
            <a:normAutofit fontScale="92500" lnSpcReduction="10000"/>
          </a:bodyPr>
          <a:lstStyle/>
          <a:p>
            <a:r>
              <a:rPr lang="en-US" dirty="0"/>
              <a:t>Aging is accompanied by frequent physical and mental disorders, the use of multiple medications, and an increased risk of drug interactions and side effects</a:t>
            </a:r>
          </a:p>
          <a:p>
            <a:r>
              <a:rPr lang="en-US" dirty="0"/>
              <a:t>Doubling the dose due to forgetfulness</a:t>
            </a:r>
          </a:p>
          <a:p>
            <a:r>
              <a:rPr lang="en-US" dirty="0"/>
              <a:t>Aging compromises the functions of many organs, so it is necessary to reduce the dose of drugs in order to avoid unwanted effects of drugs</a:t>
            </a:r>
          </a:p>
          <a:p>
            <a:r>
              <a:rPr lang="en-US" dirty="0"/>
              <a:t>It is necessary to simplify treatment</a:t>
            </a: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How to improve compliance</a:t>
            </a:r>
          </a:p>
        </p:txBody>
      </p:sp>
      <p:sp>
        <p:nvSpPr>
          <p:cNvPr id="3" name="Content Placeholder 2"/>
          <p:cNvSpPr>
            <a:spLocks noGrp="1"/>
          </p:cNvSpPr>
          <p:nvPr>
            <p:ph idx="1"/>
          </p:nvPr>
        </p:nvSpPr>
        <p:spPr/>
        <p:txBody>
          <a:bodyPr>
            <a:normAutofit fontScale="77500" lnSpcReduction="20000"/>
          </a:bodyPr>
          <a:lstStyle/>
          <a:p>
            <a:r>
              <a:rPr lang="en-US" dirty="0"/>
              <a:t>Improving patient education about  disease and the importance of following the therapeutic protocol</a:t>
            </a:r>
          </a:p>
          <a:p>
            <a:r>
              <a:rPr lang="en-US" dirty="0"/>
              <a:t>Simplify treatment,  using fixed combinations and drugs depot preparations whenever possible </a:t>
            </a:r>
          </a:p>
          <a:p>
            <a:r>
              <a:rPr lang="en-US" dirty="0"/>
              <a:t>Give precise instructions on the correct dosage, method and time of taking the medicine</a:t>
            </a:r>
          </a:p>
          <a:p>
            <a:r>
              <a:rPr lang="en-US" dirty="0"/>
              <a:t>Provide the patient written instructions on administration of the medicine</a:t>
            </a:r>
          </a:p>
          <a:p>
            <a:r>
              <a:rPr lang="en-US" dirty="0"/>
              <a:t>It is estimated that patients immediately forget 40 to 80% of provided medical information </a:t>
            </a:r>
          </a:p>
          <a:p>
            <a:pPr marL="82296" indent="0">
              <a:buNone/>
            </a:pPr>
            <a:endParaRPr lang="en-US" dirty="0"/>
          </a:p>
          <a:p>
            <a:pPr>
              <a:buNone/>
            </a:pPr>
            <a:r>
              <a:rPr lang="ru-RU" dirty="0"/>
              <a:t>	 </a:t>
            </a:r>
            <a:r>
              <a:rPr lang="sr-Cyrl-CS" sz="2600" dirty="0"/>
              <a:t>(</a:t>
            </a:r>
            <a:r>
              <a:rPr lang="en-US" sz="2400" i="1" dirty="0" err="1"/>
              <a:t>Kessels</a:t>
            </a:r>
            <a:r>
              <a:rPr lang="en-US" sz="2400" i="1" dirty="0"/>
              <a:t>, RP Patients’ memory for medical information.. J R Soc Med. (2003).96 219–22</a:t>
            </a:r>
            <a:r>
              <a:rPr lang="sr-Cyrl-CS" sz="2400" i="1" dirty="0"/>
              <a:t>)</a:t>
            </a:r>
            <a:endParaRPr lang="en-US" sz="2600" dirty="0"/>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How to improve compliance</a:t>
            </a:r>
          </a:p>
        </p:txBody>
      </p:sp>
      <p:sp>
        <p:nvSpPr>
          <p:cNvPr id="3" name="Content Placeholder 2"/>
          <p:cNvSpPr>
            <a:spLocks noGrp="1"/>
          </p:cNvSpPr>
          <p:nvPr>
            <p:ph idx="1"/>
          </p:nvPr>
        </p:nvSpPr>
        <p:spPr/>
        <p:txBody>
          <a:bodyPr>
            <a:normAutofit/>
          </a:bodyPr>
          <a:lstStyle/>
          <a:p>
            <a:r>
              <a:rPr lang="en-US" dirty="0"/>
              <a:t>Ask the patient to repeat what you discussed</a:t>
            </a:r>
          </a:p>
          <a:p>
            <a:r>
              <a:rPr lang="en-US" dirty="0"/>
              <a:t>Continually inform patients why taking their medication is important</a:t>
            </a:r>
          </a:p>
          <a:p>
            <a:r>
              <a:rPr lang="en-US" dirty="0"/>
              <a:t>Use graphs, models or pictures that explain the nature and significance of the disease</a:t>
            </a:r>
          </a:p>
          <a:p>
            <a:r>
              <a:rPr lang="en-US" dirty="0"/>
              <a:t>Refer the patient to a support group whenever possible</a:t>
            </a:r>
            <a:r>
              <a:rPr lang="en-US" altLang="ja-JP" dirty="0">
                <a:ea typeface="ＭＳ Ｐゴシック" pitchFamily="34" charset="-128"/>
              </a:rPr>
              <a:t>	</a:t>
            </a:r>
            <a:endParaRPr lang="en-US" dirty="0">
              <a:ea typeface="ＭＳ Ｐゴシック" pitchFamily="34" charset="-128"/>
            </a:endParaRPr>
          </a:p>
          <a:p>
            <a:pPr>
              <a:buNone/>
            </a:pPr>
            <a:endParaRPr lang="en-US" dirty="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How to improve compliance</a:t>
            </a:r>
          </a:p>
        </p:txBody>
      </p:sp>
      <p:sp>
        <p:nvSpPr>
          <p:cNvPr id="3" name="Content Placeholder 2"/>
          <p:cNvSpPr>
            <a:spLocks noGrp="1"/>
          </p:cNvSpPr>
          <p:nvPr>
            <p:ph idx="1"/>
          </p:nvPr>
        </p:nvSpPr>
        <p:spPr/>
        <p:txBody>
          <a:bodyPr>
            <a:normAutofit fontScale="85000" lnSpcReduction="10000"/>
          </a:bodyPr>
          <a:lstStyle/>
          <a:p>
            <a:pPr>
              <a:lnSpc>
                <a:spcPct val="90000"/>
              </a:lnSpc>
            </a:pPr>
            <a:r>
              <a:rPr lang="en-US" altLang="ja-JP" dirty="0">
                <a:ea typeface="ＭＳ Ｐゴシック" pitchFamily="34" charset="-128"/>
              </a:rPr>
              <a:t>Make sure the patient understands you and that you understand him</a:t>
            </a:r>
          </a:p>
          <a:p>
            <a:pPr>
              <a:lnSpc>
                <a:spcPct val="90000"/>
              </a:lnSpc>
            </a:pPr>
            <a:r>
              <a:rPr lang="en-US" altLang="ja-JP" dirty="0">
                <a:ea typeface="ＭＳ Ｐゴシック" pitchFamily="34" charset="-128"/>
              </a:rPr>
              <a:t>Don't simply ask: Are you taking your medications as prescribed?</a:t>
            </a:r>
          </a:p>
          <a:p>
            <a:pPr>
              <a:lnSpc>
                <a:spcPct val="90000"/>
              </a:lnSpc>
            </a:pPr>
            <a:r>
              <a:rPr lang="en-US" altLang="ja-JP" dirty="0">
                <a:ea typeface="ＭＳ Ｐゴシック" pitchFamily="34" charset="-128"/>
              </a:rPr>
              <a:t>First ask, what medications are you taking?</a:t>
            </a:r>
          </a:p>
          <a:p>
            <a:pPr>
              <a:lnSpc>
                <a:spcPct val="90000"/>
              </a:lnSpc>
            </a:pPr>
            <a:r>
              <a:rPr lang="en-US" altLang="ja-JP" dirty="0">
                <a:ea typeface="ＭＳ Ｐゴシック" pitchFamily="34" charset="-128"/>
              </a:rPr>
              <a:t>When and how often?</a:t>
            </a:r>
          </a:p>
          <a:p>
            <a:pPr>
              <a:lnSpc>
                <a:spcPct val="90000"/>
              </a:lnSpc>
            </a:pPr>
            <a:r>
              <a:rPr lang="en-US" dirty="0"/>
              <a:t>Ask them to show you their method </a:t>
            </a:r>
            <a:r>
              <a:rPr lang="en-US" altLang="ja-JP" dirty="0">
                <a:ea typeface="ＭＳ Ｐゴシック" pitchFamily="34" charset="-128"/>
              </a:rPr>
              <a:t>(bottle of drops, inhalers)</a:t>
            </a:r>
          </a:p>
          <a:p>
            <a:pPr>
              <a:lnSpc>
                <a:spcPct val="90000"/>
              </a:lnSpc>
            </a:pPr>
            <a:r>
              <a:rPr lang="en-US" altLang="ja-JP" dirty="0">
                <a:ea typeface="ＭＳ Ｐゴシック" pitchFamily="34" charset="-128"/>
              </a:rPr>
              <a:t>If you notice </a:t>
            </a:r>
            <a:r>
              <a:rPr lang="en-US" dirty="0"/>
              <a:t>flaws</a:t>
            </a:r>
            <a:r>
              <a:rPr lang="en-US" altLang="ja-JP" dirty="0">
                <a:ea typeface="ＭＳ Ｐゴシック" pitchFamily="34" charset="-128"/>
              </a:rPr>
              <a:t>, try to improve their technique</a:t>
            </a:r>
          </a:p>
          <a:p>
            <a:pPr>
              <a:lnSpc>
                <a:spcPct val="90000"/>
              </a:lnSpc>
            </a:pPr>
            <a:r>
              <a:rPr lang="en-US" altLang="ja-JP" dirty="0">
                <a:ea typeface="ＭＳ Ｐゴシック" pitchFamily="34" charset="-128"/>
              </a:rPr>
              <a:t>Patients who miss appointments have worse compliance than those who come regularly</a:t>
            </a:r>
          </a:p>
          <a:p>
            <a:pPr>
              <a:lnSpc>
                <a:spcPct val="90000"/>
              </a:lnSpc>
            </a:pPr>
            <a:r>
              <a:rPr lang="en-US" altLang="ja-JP" dirty="0">
                <a:ea typeface="ＭＳ Ｐゴシック" pitchFamily="34" charset="-128"/>
              </a:rPr>
              <a:t>Sending reminders (phone call, </a:t>
            </a:r>
            <a:r>
              <a:rPr lang="en-US" altLang="ja-JP" dirty="0" err="1">
                <a:ea typeface="ＭＳ Ｐゴシック" pitchFamily="34" charset="-128"/>
              </a:rPr>
              <a:t>sms</a:t>
            </a:r>
            <a:r>
              <a:rPr lang="en-US" altLang="ja-JP" dirty="0">
                <a:ea typeface="ＭＳ Ｐゴシック" pitchFamily="34" charset="-128"/>
              </a:rPr>
              <a:t>, letter, email)</a:t>
            </a: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How to improve compliance</a:t>
            </a:r>
          </a:p>
        </p:txBody>
      </p:sp>
      <p:sp>
        <p:nvSpPr>
          <p:cNvPr id="3" name="Content Placeholder 2"/>
          <p:cNvSpPr>
            <a:spLocks noGrp="1"/>
          </p:cNvSpPr>
          <p:nvPr>
            <p:ph idx="1"/>
          </p:nvPr>
        </p:nvSpPr>
        <p:spPr/>
        <p:txBody>
          <a:bodyPr>
            <a:normAutofit lnSpcReduction="10000"/>
          </a:bodyPr>
          <a:lstStyle/>
          <a:p>
            <a:pPr>
              <a:lnSpc>
                <a:spcPct val="90000"/>
              </a:lnSpc>
            </a:pPr>
            <a:r>
              <a:rPr lang="en-US" sz="2400" u="sng" dirty="0"/>
              <a:t>Simplify dosing</a:t>
            </a:r>
          </a:p>
          <a:p>
            <a:pPr>
              <a:lnSpc>
                <a:spcPct val="90000"/>
              </a:lnSpc>
            </a:pPr>
            <a:r>
              <a:rPr lang="en-US" sz="2400" dirty="0"/>
              <a:t>It is important to consult with the patient about the dosage, how taking the medicine fits into their lifestyle and daily activities.</a:t>
            </a:r>
          </a:p>
          <a:p>
            <a:pPr>
              <a:lnSpc>
                <a:spcPct val="90000"/>
              </a:lnSpc>
            </a:pPr>
            <a:r>
              <a:rPr lang="en-US" sz="2400" dirty="0"/>
              <a:t>Multi-compartment boxes for every day of the week</a:t>
            </a:r>
          </a:p>
          <a:p>
            <a:pPr>
              <a:lnSpc>
                <a:spcPct val="90000"/>
              </a:lnSpc>
            </a:pPr>
            <a:r>
              <a:rPr lang="en-US" sz="2400" dirty="0"/>
              <a:t>Memory aids for patients: card reminder, alarm on phones, watches, therapy diary</a:t>
            </a:r>
          </a:p>
          <a:p>
            <a:pPr>
              <a:lnSpc>
                <a:spcPct val="90000"/>
              </a:lnSpc>
            </a:pPr>
            <a:r>
              <a:rPr lang="en-US" sz="2400" dirty="0"/>
              <a:t>Teach the patient to connect taking medication with daily activities such as brushing teeth, favorite TV show</a:t>
            </a:r>
          </a:p>
          <a:p>
            <a:pPr>
              <a:lnSpc>
                <a:spcPct val="90000"/>
              </a:lnSpc>
            </a:pPr>
            <a:r>
              <a:rPr lang="en-US" sz="2400" dirty="0"/>
              <a:t>Actively involve family members, social workers, teachers</a:t>
            </a:r>
          </a:p>
          <a:p>
            <a:pPr>
              <a:lnSpc>
                <a:spcPct val="90000"/>
              </a:lnSpc>
            </a:pPr>
            <a:r>
              <a:rPr lang="en-US" sz="2400" dirty="0"/>
              <a:t>Electronic monitoring</a:t>
            </a:r>
            <a:r>
              <a:rPr lang="sr-Latn-RS" sz="2400" dirty="0"/>
              <a:t> of </a:t>
            </a:r>
            <a:r>
              <a:rPr lang="en-US" sz="2400" dirty="0"/>
              <a:t> dispensed </a:t>
            </a:r>
            <a:r>
              <a:rPr lang="sr-Latn-RS" sz="2400" dirty="0"/>
              <a:t>drugs in the pharmacy</a:t>
            </a:r>
            <a:endParaRPr lang="sr-Cyrl-RS" sz="2400" dirty="0"/>
          </a:p>
          <a:p>
            <a:pPr>
              <a:lnSpc>
                <a:spcPct val="90000"/>
              </a:lnSpc>
            </a:pPr>
            <a:endParaRPr lang="en-US" sz="2400" dirty="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effectLst/>
              </a:rPr>
              <a:t>Be careful</a:t>
            </a:r>
          </a:p>
        </p:txBody>
      </p:sp>
      <p:sp>
        <p:nvSpPr>
          <p:cNvPr id="3" name="Content Placeholder 2"/>
          <p:cNvSpPr>
            <a:spLocks noGrp="1"/>
          </p:cNvSpPr>
          <p:nvPr>
            <p:ph idx="1"/>
          </p:nvPr>
        </p:nvSpPr>
        <p:spPr/>
        <p:txBody>
          <a:bodyPr>
            <a:normAutofit/>
          </a:bodyPr>
          <a:lstStyle/>
          <a:p>
            <a:r>
              <a:rPr lang="en-US" dirty="0"/>
              <a:t>Poor compliance should not be confused with the absence of drug efficacy</a:t>
            </a:r>
          </a:p>
          <a:p>
            <a:r>
              <a:rPr lang="en-US" dirty="0"/>
              <a:t>The result is the introduction of new drugs</a:t>
            </a:r>
          </a:p>
          <a:p>
            <a:r>
              <a:rPr lang="en-US" dirty="0"/>
              <a:t>Additional diagnostic unnecessary tests, sometimes even unnecessary surgical interventions</a:t>
            </a:r>
            <a:endParaRPr lang="sr-Latn-RS" dirty="0"/>
          </a:p>
          <a:p>
            <a:r>
              <a:rPr lang="en-US" dirty="0"/>
              <a:t>It increases the cost of treatment and reduces the patient's quality of life</a:t>
            </a:r>
          </a:p>
          <a:p>
            <a:pPr marL="82296" indent="0">
              <a:buNone/>
            </a:pPr>
            <a:endParaRPr lang="en-US" dirty="0"/>
          </a:p>
          <a:p>
            <a:endParaRPr lang="en-US" dirty="0"/>
          </a:p>
        </p:txBody>
      </p:sp>
    </p:spTree>
    <p:extLst>
      <p:ext uri="{BB962C8B-B14F-4D97-AF65-F5344CB8AC3E}">
        <p14:creationId xmlns:p14="http://schemas.microsoft.com/office/powerpoint/2010/main" val="1116767177"/>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00100" y="274638"/>
            <a:ext cx="7933588" cy="1143000"/>
          </a:xfrm>
        </p:spPr>
        <p:txBody>
          <a:bodyPr>
            <a:normAutofit/>
          </a:bodyPr>
          <a:lstStyle/>
          <a:p>
            <a:r>
              <a:rPr lang="en-US" sz="3200" dirty="0"/>
              <a:t>Preparing the patient for diagnostic procedures</a:t>
            </a:r>
          </a:p>
        </p:txBody>
      </p:sp>
      <p:sp>
        <p:nvSpPr>
          <p:cNvPr id="3" name="Content Placeholder 2"/>
          <p:cNvSpPr>
            <a:spLocks noGrp="1"/>
          </p:cNvSpPr>
          <p:nvPr>
            <p:ph idx="1"/>
          </p:nvPr>
        </p:nvSpPr>
        <p:spPr/>
        <p:txBody>
          <a:bodyPr>
            <a:normAutofit/>
          </a:bodyPr>
          <a:lstStyle/>
          <a:p>
            <a:r>
              <a:rPr lang="en-US" sz="2400" dirty="0"/>
              <a:t>The first step includes providing information and educating the patient</a:t>
            </a:r>
          </a:p>
          <a:p>
            <a:r>
              <a:rPr lang="en-US" sz="2400" dirty="0"/>
              <a:t>Informing patients or </a:t>
            </a:r>
            <a:r>
              <a:rPr lang="en-US" sz="2400" dirty="0" err="1"/>
              <a:t>gardians</a:t>
            </a:r>
            <a:r>
              <a:rPr lang="en-US" sz="2400" dirty="0"/>
              <a:t> should be done in the same way, regardless of the place and type of examination</a:t>
            </a:r>
          </a:p>
          <a:p>
            <a:r>
              <a:rPr lang="en-US" sz="2400" dirty="0"/>
              <a:t>The specificity of patient preparation depends on the location, type and degree of invasiveness of diagnostic and therapeutic procedures</a:t>
            </a: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827584" y="1196752"/>
            <a:ext cx="8147902" cy="6572272"/>
          </a:xfrm>
        </p:spPr>
        <p:txBody>
          <a:bodyPr>
            <a:normAutofit/>
          </a:bodyPr>
          <a:lstStyle/>
          <a:p>
            <a:r>
              <a:rPr lang="en-US" sz="2400" dirty="0"/>
              <a:t>What is the purpose of the test?</a:t>
            </a:r>
          </a:p>
          <a:p>
            <a:r>
              <a:rPr lang="en-US" sz="2400" dirty="0"/>
              <a:t>A detailed description of the procedure, including place and method</a:t>
            </a:r>
          </a:p>
          <a:p>
            <a:r>
              <a:rPr lang="en-US" sz="2400" dirty="0"/>
              <a:t>P</a:t>
            </a:r>
            <a:r>
              <a:rPr lang="sr-Latn-RS" sz="2400" dirty="0"/>
              <a:t>resence </a:t>
            </a:r>
            <a:r>
              <a:rPr lang="en-US" sz="2400" dirty="0"/>
              <a:t>of pain or discomfort</a:t>
            </a:r>
          </a:p>
          <a:p>
            <a:r>
              <a:rPr lang="en-US" sz="2400" dirty="0"/>
              <a:t>In case of concern about pain during the procedure, suggest a breathing or visualization technique</a:t>
            </a:r>
          </a:p>
          <a:p>
            <a:r>
              <a:rPr lang="en-US" sz="2400" dirty="0"/>
              <a:t>For pediatric patients, use toys to demonstrate the procedure</a:t>
            </a:r>
          </a:p>
          <a:p>
            <a:r>
              <a:rPr lang="en-US" sz="2400" dirty="0"/>
              <a:t>If necessary, the use of sedatives or anesthetics to relieve anxiety and expected pain during the procedure </a:t>
            </a:r>
          </a:p>
          <a:p>
            <a:r>
              <a:rPr lang="en-US" sz="2400" dirty="0"/>
              <a:t>Consider cultural and social differences (shyness) and provide psychological support</a:t>
            </a:r>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928662" y="908720"/>
            <a:ext cx="8215338" cy="6572272"/>
          </a:xfrm>
        </p:spPr>
        <p:txBody>
          <a:bodyPr>
            <a:normAutofit/>
          </a:bodyPr>
          <a:lstStyle/>
          <a:p>
            <a:pPr lvl="0"/>
            <a:r>
              <a:rPr lang="en-US" sz="2400" dirty="0"/>
              <a:t>Give instructions regarding nutrition, fluid intake, medication and activities</a:t>
            </a:r>
          </a:p>
          <a:p>
            <a:pPr lvl="0"/>
            <a:r>
              <a:rPr lang="en-US" sz="2400" dirty="0"/>
              <a:t>Ask about the therapy used, as well as other procedures that may affect the test results</a:t>
            </a:r>
          </a:p>
          <a:p>
            <a:pPr lvl="0"/>
            <a:r>
              <a:rPr lang="en-US" sz="2400" dirty="0"/>
              <a:t>Explain to the patient why it is important to strictly follow the instructions</a:t>
            </a:r>
          </a:p>
          <a:p>
            <a:pPr lvl="0"/>
            <a:r>
              <a:rPr lang="en-US" sz="2400" dirty="0"/>
              <a:t>Be mindful of test-result anxiety</a:t>
            </a:r>
          </a:p>
          <a:p>
            <a:pPr lvl="0"/>
            <a:r>
              <a:rPr lang="en-US" sz="2400" dirty="0"/>
              <a:t>Pregnancy and breast feeding</a:t>
            </a:r>
          </a:p>
          <a:p>
            <a:pPr lvl="0"/>
            <a:r>
              <a:rPr lang="en-US" sz="2400" dirty="0"/>
              <a:t>Inform the patient how the proposed diagnostic procedures affect psychomotor activities</a:t>
            </a:r>
          </a:p>
          <a:p>
            <a:pPr lvl="0"/>
            <a:r>
              <a:rPr lang="en-US" sz="2400" dirty="0"/>
              <a:t>Provide an encouraging environment for the patient</a:t>
            </a:r>
          </a:p>
          <a:p>
            <a:pPr lvl="0"/>
            <a:r>
              <a:rPr lang="en-US" sz="2400" dirty="0"/>
              <a:t>Encourage the patient to ask questions and verbalize their concerns</a:t>
            </a:r>
            <a:endParaRPr lang="ru-RU" sz="2400" dirty="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87624" y="1124744"/>
            <a:ext cx="7746064" cy="5518966"/>
          </a:xfrm>
        </p:spPr>
        <p:txBody>
          <a:bodyPr>
            <a:normAutofit/>
          </a:bodyPr>
          <a:lstStyle/>
          <a:p>
            <a:r>
              <a:rPr lang="sr-Latn-RS" sz="2400" dirty="0"/>
              <a:t>A</a:t>
            </a:r>
            <a:r>
              <a:rPr lang="en-US" sz="2400" dirty="0" err="1"/>
              <a:t>sk</a:t>
            </a:r>
            <a:r>
              <a:rPr lang="en-US" sz="2400" dirty="0"/>
              <a:t> the patient about an allergy </a:t>
            </a:r>
            <a:r>
              <a:rPr lang="sr-Latn-RS" sz="2400" dirty="0"/>
              <a:t>(</a:t>
            </a:r>
            <a:r>
              <a:rPr lang="en-US" sz="2400" dirty="0"/>
              <a:t>disinfectant, anesthetic, contrast agent, drugs, catheter</a:t>
            </a:r>
            <a:r>
              <a:rPr lang="sr-Latn-RS" sz="2400" dirty="0"/>
              <a:t>)</a:t>
            </a:r>
            <a:endParaRPr lang="en-US" sz="2400" dirty="0"/>
          </a:p>
          <a:p>
            <a:r>
              <a:rPr lang="en-US" sz="2400" dirty="0"/>
              <a:t>If the patient is asleep, he should be gently awakened and given the opportunity to orient himself before performing the diagnostic procedure</a:t>
            </a:r>
          </a:p>
          <a:p>
            <a:r>
              <a:rPr lang="en-US" sz="2400" dirty="0"/>
              <a:t>Handle comatose or unconscious patients carefully because although they may not be able to respond, they may be able to hear and understand</a:t>
            </a:r>
          </a:p>
          <a:p>
            <a:r>
              <a:rPr lang="en-US" sz="2400" dirty="0"/>
              <a:t>Anticipate cases where patient cooperation may be a problem and hire another person to facilitate a safe and quality diagnostic process for all involved</a:t>
            </a:r>
            <a:endParaRPr lang="sr-Cyrl-RS" sz="2400"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35608" y="895352"/>
            <a:ext cx="7498080" cy="5391168"/>
          </a:xfrm>
        </p:spPr>
        <p:txBody>
          <a:bodyPr>
            <a:normAutofit/>
          </a:bodyPr>
          <a:lstStyle/>
          <a:p>
            <a:r>
              <a:rPr kumimoji="0" lang="en-US" altLang="en-US" sz="3200" b="0" i="0" u="none" strike="noStrike" cap="none" normalizeH="0" baseline="0" dirty="0">
                <a:ln>
                  <a:noFill/>
                </a:ln>
                <a:solidFill>
                  <a:srgbClr val="202124"/>
                </a:solidFill>
                <a:effectLst/>
                <a:latin typeface="inherit"/>
              </a:rPr>
              <a:t>Communication is a complex process and requires individual adaptation </a:t>
            </a:r>
            <a:endParaRPr kumimoji="0" lang="sr-Latn-RS" altLang="en-US" sz="3200" b="0" i="0" u="none" strike="noStrike" cap="none" normalizeH="0" baseline="0" dirty="0">
              <a:ln>
                <a:noFill/>
              </a:ln>
              <a:solidFill>
                <a:srgbClr val="202124"/>
              </a:solidFill>
              <a:effectLst/>
              <a:latin typeface="inherit"/>
            </a:endParaRPr>
          </a:p>
          <a:p>
            <a:r>
              <a:rPr kumimoji="0" lang="en-US" altLang="en-US" sz="3200" b="0" i="0" u="none" strike="noStrike" cap="none" normalizeH="0" baseline="0" dirty="0">
                <a:ln>
                  <a:noFill/>
                </a:ln>
                <a:solidFill>
                  <a:srgbClr val="202124"/>
                </a:solidFill>
                <a:effectLst/>
                <a:latin typeface="inherit"/>
              </a:rPr>
              <a:t>The older population is more heterogeneous than the younger population </a:t>
            </a:r>
            <a:endParaRPr kumimoji="0" lang="sr-Latn-RS" altLang="en-US" sz="3200" b="0" i="0" u="none" strike="noStrike" cap="none" normalizeH="0" baseline="0" dirty="0">
              <a:ln>
                <a:noFill/>
              </a:ln>
              <a:solidFill>
                <a:srgbClr val="202124"/>
              </a:solidFill>
              <a:effectLst/>
              <a:latin typeface="inherit"/>
            </a:endParaRPr>
          </a:p>
          <a:p>
            <a:r>
              <a:rPr kumimoji="0" lang="en-US" altLang="en-US" sz="3200" b="0" i="0" u="none" strike="noStrike" cap="none" normalizeH="0" baseline="0" dirty="0">
                <a:ln>
                  <a:noFill/>
                </a:ln>
                <a:solidFill>
                  <a:srgbClr val="202124"/>
                </a:solidFill>
                <a:effectLst/>
                <a:latin typeface="inherit"/>
              </a:rPr>
              <a:t>Different life experiences and cultural differences affect the perception of the disease, the ability to communicate</a:t>
            </a:r>
            <a:r>
              <a:rPr lang="sr-Cyrl-RS" dirty="0"/>
              <a:t>, </a:t>
            </a:r>
            <a:r>
              <a:rPr kumimoji="0" lang="en-US" altLang="en-US" sz="3200" b="0" i="0" u="none" strike="noStrike" cap="none" normalizeH="0" baseline="0" dirty="0">
                <a:ln>
                  <a:noFill/>
                </a:ln>
                <a:solidFill>
                  <a:srgbClr val="202124"/>
                </a:solidFill>
                <a:effectLst/>
                <a:latin typeface="inherit"/>
              </a:rPr>
              <a:t>and the willingness to accept the proposed therapeutic and diagnostic procedures</a:t>
            </a:r>
            <a:endParaRPr kumimoji="0" lang="en-US" altLang="en-US" sz="2400" b="0" i="0" u="none" strike="noStrike" cap="none" normalizeH="0" baseline="0" dirty="0">
              <a:ln>
                <a:noFill/>
              </a:ln>
              <a:solidFill>
                <a:schemeClr val="tx1"/>
              </a:solidFill>
              <a:effectLst/>
              <a:latin typeface="Arial" panose="020B0604020202020204" pitchFamily="34" charset="0"/>
            </a:endParaRPr>
          </a:p>
          <a:p>
            <a:pPr marL="82296" indent="0">
              <a:buNone/>
            </a:pPr>
            <a:endParaRPr lang="sr-Cyrl-RS" dirty="0"/>
          </a:p>
          <a:p>
            <a:endParaRPr lang="en-US" dirty="0"/>
          </a:p>
        </p:txBody>
      </p:sp>
      <p:sp>
        <p:nvSpPr>
          <p:cNvPr id="2" name="Rectangle 1">
            <a:extLst>
              <a:ext uri="{FF2B5EF4-FFF2-40B4-BE49-F238E27FC236}">
                <a16:creationId xmlns:a16="http://schemas.microsoft.com/office/drawing/2014/main" id="{7C5475FE-857F-CA5D-C000-8CF98AB330D9}"/>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35608" y="274638"/>
            <a:ext cx="7498080" cy="1858218"/>
          </a:xfrm>
        </p:spPr>
        <p:txBody>
          <a:bodyPr>
            <a:noAutofit/>
          </a:bodyPr>
          <a:lstStyle/>
          <a:p>
            <a:r>
              <a:rPr lang="en-US" sz="3200" dirty="0"/>
              <a:t>Patient preparation for surgery and informed consent</a:t>
            </a:r>
          </a:p>
        </p:txBody>
      </p:sp>
      <p:sp>
        <p:nvSpPr>
          <p:cNvPr id="3" name="Content Placeholder 2"/>
          <p:cNvSpPr>
            <a:spLocks noGrp="1"/>
          </p:cNvSpPr>
          <p:nvPr>
            <p:ph idx="1"/>
          </p:nvPr>
        </p:nvSpPr>
        <p:spPr>
          <a:xfrm>
            <a:off x="1435608" y="2492896"/>
            <a:ext cx="7498080" cy="3755504"/>
          </a:xfrm>
        </p:spPr>
        <p:txBody>
          <a:bodyPr>
            <a:normAutofit/>
          </a:bodyPr>
          <a:lstStyle/>
          <a:p>
            <a:pPr lvl="0"/>
            <a:r>
              <a:rPr lang="en-US" sz="2800" dirty="0"/>
              <a:t>Preoperative assessment</a:t>
            </a:r>
          </a:p>
          <a:p>
            <a:pPr lvl="0"/>
            <a:r>
              <a:rPr lang="en-US" sz="2800" dirty="0"/>
              <a:t>Preoperative conclusion</a:t>
            </a:r>
          </a:p>
          <a:p>
            <a:pPr lvl="0"/>
            <a:r>
              <a:rPr lang="en-US" sz="2800" dirty="0"/>
              <a:t>Preoperative preparation</a:t>
            </a:r>
          </a:p>
          <a:p>
            <a:pPr lvl="0"/>
            <a:r>
              <a:rPr lang="en-US" sz="2800" dirty="0"/>
              <a:t>After appropriate information, obtain written consent from the patient</a:t>
            </a:r>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Autofit/>
          </a:bodyPr>
          <a:lstStyle/>
          <a:p>
            <a:r>
              <a:rPr lang="en-US" sz="3600" dirty="0"/>
              <a:t>Reasons for forgetting medical information and misunderstandings</a:t>
            </a:r>
          </a:p>
        </p:txBody>
      </p:sp>
      <p:sp>
        <p:nvSpPr>
          <p:cNvPr id="3" name="Content Placeholder 2"/>
          <p:cNvSpPr>
            <a:spLocks noGrp="1"/>
          </p:cNvSpPr>
          <p:nvPr>
            <p:ph idx="1"/>
          </p:nvPr>
        </p:nvSpPr>
        <p:spPr>
          <a:xfrm>
            <a:off x="1475656" y="2348880"/>
            <a:ext cx="7458032" cy="3899520"/>
          </a:xfrm>
        </p:spPr>
        <p:txBody>
          <a:bodyPr/>
          <a:lstStyle/>
          <a:p>
            <a:pPr lvl="0"/>
            <a:r>
              <a:rPr lang="en-US" dirty="0"/>
              <a:t>The doctor uses complicated medical terminology</a:t>
            </a:r>
          </a:p>
          <a:p>
            <a:pPr lvl="0"/>
            <a:r>
              <a:rPr lang="en-US" dirty="0"/>
              <a:t>Method of providing information orally/in writing</a:t>
            </a:r>
          </a:p>
          <a:p>
            <a:pPr lvl="0"/>
            <a:r>
              <a:rPr lang="en-US" dirty="0"/>
              <a:t>Low level of patient education, specific expectations and prejudices</a:t>
            </a:r>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Information for patients</a:t>
            </a:r>
          </a:p>
        </p:txBody>
      </p:sp>
      <p:sp>
        <p:nvSpPr>
          <p:cNvPr id="3" name="Content Placeholder 2"/>
          <p:cNvSpPr>
            <a:spLocks noGrp="1"/>
          </p:cNvSpPr>
          <p:nvPr>
            <p:ph idx="1"/>
          </p:nvPr>
        </p:nvSpPr>
        <p:spPr/>
        <p:txBody>
          <a:bodyPr>
            <a:normAutofit/>
          </a:bodyPr>
          <a:lstStyle/>
          <a:p>
            <a:r>
              <a:rPr lang="en-US" sz="2800" dirty="0"/>
              <a:t>If we know the limits of short-term memory and anxiety about the diagnosis and the expected intervention, there are possible difficulties in understanding the given instructions</a:t>
            </a:r>
          </a:p>
          <a:p>
            <a:r>
              <a:rPr lang="en-US" sz="2800" dirty="0"/>
              <a:t>Therefore, it is important that the doctor carefully consider the way of providing information during this period</a:t>
            </a:r>
          </a:p>
          <a:p>
            <a:r>
              <a:rPr lang="en-US" sz="2800" u="sng" dirty="0"/>
              <a:t>A combination of verbal, written and visual medical information is considered optimal</a:t>
            </a:r>
            <a:r>
              <a:rPr lang="sr-Cyrl-CS" sz="2800" u="sng" dirty="0"/>
              <a:t>е </a:t>
            </a:r>
            <a:endParaRPr lang="en-US" sz="2800" u="sng" dirty="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Information for patients</a:t>
            </a:r>
          </a:p>
        </p:txBody>
      </p:sp>
      <p:sp>
        <p:nvSpPr>
          <p:cNvPr id="3" name="Content Placeholder 2"/>
          <p:cNvSpPr>
            <a:spLocks noGrp="1"/>
          </p:cNvSpPr>
          <p:nvPr>
            <p:ph idx="1"/>
          </p:nvPr>
        </p:nvSpPr>
        <p:spPr/>
        <p:txBody>
          <a:bodyPr>
            <a:normAutofit/>
          </a:bodyPr>
          <a:lstStyle/>
          <a:p>
            <a:pPr lvl="0"/>
            <a:r>
              <a:rPr lang="en-US" sz="2800" dirty="0"/>
              <a:t>General information related to the type of planned surgical intervention</a:t>
            </a:r>
          </a:p>
          <a:p>
            <a:pPr lvl="0"/>
            <a:r>
              <a:rPr lang="en-US" sz="2800" dirty="0"/>
              <a:t>If there are different methods, explain why exactly that type of intervention is recommended</a:t>
            </a:r>
          </a:p>
          <a:p>
            <a:pPr lvl="0"/>
            <a:r>
              <a:rPr lang="en-US" sz="2800" dirty="0"/>
              <a:t>If there are other treatment options, give the patient information about them</a:t>
            </a:r>
          </a:p>
          <a:p>
            <a:pPr lvl="0"/>
            <a:r>
              <a:rPr lang="en-US" sz="2800" dirty="0"/>
              <a:t>Outline the advantages and results of the recommended procedure</a:t>
            </a:r>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Information for patients</a:t>
            </a:r>
          </a:p>
        </p:txBody>
      </p:sp>
      <p:sp>
        <p:nvSpPr>
          <p:cNvPr id="3" name="Content Placeholder 2"/>
          <p:cNvSpPr>
            <a:spLocks noGrp="1"/>
          </p:cNvSpPr>
          <p:nvPr>
            <p:ph idx="1"/>
          </p:nvPr>
        </p:nvSpPr>
        <p:spPr/>
        <p:txBody>
          <a:bodyPr>
            <a:normAutofit/>
          </a:bodyPr>
          <a:lstStyle/>
          <a:p>
            <a:pPr lvl="0"/>
            <a:r>
              <a:rPr lang="en-US" sz="2800" dirty="0"/>
              <a:t>The surgeon's experience in performing the recommended surgical intervention</a:t>
            </a:r>
          </a:p>
          <a:p>
            <a:pPr lvl="0"/>
            <a:r>
              <a:rPr lang="en-US" sz="2800" dirty="0"/>
              <a:t>Type of anesthesia</a:t>
            </a:r>
          </a:p>
          <a:p>
            <a:pPr lvl="0"/>
            <a:r>
              <a:rPr lang="en-US" sz="2800" dirty="0"/>
              <a:t>Taking medications in the preoperative period</a:t>
            </a:r>
          </a:p>
          <a:p>
            <a:pPr lvl="0"/>
            <a:r>
              <a:rPr lang="en-US" sz="2800" dirty="0"/>
              <a:t>One-day surgery or hospitalization is required</a:t>
            </a:r>
          </a:p>
          <a:p>
            <a:pPr lvl="0"/>
            <a:r>
              <a:rPr lang="en-US" sz="2800" dirty="0"/>
              <a:t>Risks and possible complications of surgical intervention and anesthesia</a:t>
            </a:r>
          </a:p>
          <a:p>
            <a:pPr lvl="0"/>
            <a:r>
              <a:rPr lang="en-US" sz="2800" dirty="0"/>
              <a:t>The presence of pain and the possibility of its control</a:t>
            </a:r>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Information for patients</a:t>
            </a:r>
          </a:p>
        </p:txBody>
      </p:sp>
      <p:sp>
        <p:nvSpPr>
          <p:cNvPr id="3" name="Content Placeholder 2"/>
          <p:cNvSpPr>
            <a:spLocks noGrp="1"/>
          </p:cNvSpPr>
          <p:nvPr>
            <p:ph idx="1"/>
          </p:nvPr>
        </p:nvSpPr>
        <p:spPr/>
        <p:txBody>
          <a:bodyPr>
            <a:noAutofit/>
          </a:bodyPr>
          <a:lstStyle/>
          <a:p>
            <a:pPr lvl="0"/>
            <a:r>
              <a:rPr lang="en-US" sz="2400" dirty="0"/>
              <a:t>What to expect in the postoperative course, length of hospitalization, possible complications, care, length of recovery, therapeutic and hygienic dietary regimen</a:t>
            </a:r>
          </a:p>
          <a:p>
            <a:pPr lvl="0"/>
            <a:r>
              <a:rPr lang="en-US" sz="2400" dirty="0"/>
              <a:t>State of working ability, pregnancy, breastfeeding, use of other drugs and supplements after surgical intervention</a:t>
            </a:r>
          </a:p>
          <a:p>
            <a:pPr lvl="0"/>
            <a:r>
              <a:rPr lang="en-US" sz="2400" dirty="0"/>
              <a:t>Risks arising from delaying or abandoning surgical intervention</a:t>
            </a:r>
          </a:p>
          <a:p>
            <a:pPr lvl="0"/>
            <a:r>
              <a:rPr lang="en-US" sz="2400" dirty="0"/>
              <a:t>Counseling the patient if he wants another doctor's opinion</a:t>
            </a:r>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a:t>Information for patients</a:t>
            </a:r>
          </a:p>
        </p:txBody>
      </p:sp>
      <p:sp>
        <p:nvSpPr>
          <p:cNvPr id="3" name="Content Placeholder 2"/>
          <p:cNvSpPr>
            <a:spLocks noGrp="1"/>
          </p:cNvSpPr>
          <p:nvPr>
            <p:ph idx="1"/>
          </p:nvPr>
        </p:nvSpPr>
        <p:spPr/>
        <p:txBody>
          <a:bodyPr>
            <a:noAutofit/>
          </a:bodyPr>
          <a:lstStyle/>
          <a:p>
            <a:r>
              <a:rPr lang="en-US" sz="2400" dirty="0"/>
              <a:t>In order to avoid misunderstandings after informing the patient, give the patient a written instruction to provide additional information if necessary.</a:t>
            </a:r>
          </a:p>
          <a:p>
            <a:r>
              <a:rPr lang="en-US" sz="2400" dirty="0"/>
              <a:t>If the patient has additional questions, refer them to an additional source of information</a:t>
            </a:r>
          </a:p>
          <a:p>
            <a:r>
              <a:rPr lang="en-US" sz="2400" dirty="0"/>
              <a:t>Make sure the patient fully understands the benefits and risks of the recommended surgical intervention</a:t>
            </a:r>
          </a:p>
          <a:p>
            <a:r>
              <a:rPr lang="en-US" sz="2400" dirty="0"/>
              <a:t>Only after that the patient signs the informed consent for the proposed surgical intervention</a:t>
            </a:r>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85000" lnSpcReduction="20000"/>
          </a:bodyPr>
          <a:lstStyle/>
          <a:p>
            <a:r>
              <a:rPr lang="en-US" altLang="ja-JP" dirty="0">
                <a:ea typeface="ＭＳ Ｐゴシック" pitchFamily="34" charset="-128"/>
              </a:rPr>
              <a:t>The patient must take responsibility for his health and accept therapeutic and diagnostic procedures that contribute to the improvement of his health and the quality of his life</a:t>
            </a:r>
          </a:p>
          <a:p>
            <a:r>
              <a:rPr lang="en-US" altLang="ja-JP" dirty="0">
                <a:ea typeface="ＭＳ Ｐゴシック" pitchFamily="34" charset="-128"/>
              </a:rPr>
              <a:t>The doctor must help the patient understand the importance of therapeutic and diagnostic procedures as well as the consequences of not undertaking them</a:t>
            </a:r>
          </a:p>
          <a:p>
            <a:r>
              <a:rPr lang="en-US" altLang="ja-JP" dirty="0">
                <a:ea typeface="ＭＳ Ｐゴシック" pitchFamily="34" charset="-128"/>
              </a:rPr>
              <a:t>A multidisciplinary approach is needed that includes a doctor, medical technician, family members, social workers, support groups, pharmacists in order to achieve greater treatment efficiency.</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03648" y="908720"/>
            <a:ext cx="7576398" cy="6143668"/>
          </a:xfrm>
        </p:spPr>
        <p:txBody>
          <a:bodyPr/>
          <a:lstStyle/>
          <a:p>
            <a:r>
              <a:rPr kumimoji="0" lang="en-US" altLang="en-US" sz="3200" b="0" i="0" u="none" strike="noStrike" cap="none" normalizeH="0" baseline="0" dirty="0">
                <a:ln>
                  <a:noFill/>
                </a:ln>
                <a:solidFill>
                  <a:srgbClr val="202124"/>
                </a:solidFill>
                <a:effectLst/>
                <a:latin typeface="inherit"/>
              </a:rPr>
              <a:t>Is it possible to achieve good communication with the little time we have</a:t>
            </a:r>
            <a:r>
              <a:rPr kumimoji="0" lang="en-US" altLang="en-US" sz="800" b="0" i="0" u="none" strike="noStrike" cap="none" normalizeH="0" baseline="0" dirty="0">
                <a:ln>
                  <a:noFill/>
                </a:ln>
                <a:solidFill>
                  <a:schemeClr val="tx1"/>
                </a:solidFill>
                <a:effectLst/>
              </a:rPr>
              <a:t> </a:t>
            </a:r>
            <a:r>
              <a:rPr lang="sr-Cyrl-RS" dirty="0"/>
              <a:t>?</a:t>
            </a:r>
            <a:endParaRPr lang="sr-Latn-RS" dirty="0"/>
          </a:p>
          <a:p>
            <a:r>
              <a:rPr kumimoji="0" lang="en-US" altLang="en-US" sz="3200" b="0" i="0" u="none" strike="noStrike" cap="none" normalizeH="0" baseline="0" dirty="0">
                <a:ln>
                  <a:noFill/>
                </a:ln>
                <a:solidFill>
                  <a:srgbClr val="202124"/>
                </a:solidFill>
                <a:effectLst/>
                <a:latin typeface="inherit"/>
              </a:rPr>
              <a:t>It is necessary to communicate ˝smarter˝</a:t>
            </a:r>
            <a:endParaRPr kumimoji="0" lang="sr-Latn-RS" altLang="en-US" sz="3200" b="0" i="0" u="none" strike="noStrike" cap="none" normalizeH="0" baseline="0" dirty="0">
              <a:ln>
                <a:noFill/>
              </a:ln>
              <a:solidFill>
                <a:srgbClr val="202124"/>
              </a:solidFill>
              <a:effectLst/>
              <a:latin typeface="inherit"/>
            </a:endParaRPr>
          </a:p>
          <a:p>
            <a:r>
              <a:rPr kumimoji="0" lang="en-US" altLang="en-US" sz="3200" b="0" i="0" u="none" strike="noStrike" cap="none" normalizeH="0" baseline="0" dirty="0">
                <a:ln>
                  <a:noFill/>
                </a:ln>
                <a:solidFill>
                  <a:srgbClr val="202124"/>
                </a:solidFill>
                <a:effectLst/>
                <a:latin typeface="inherit"/>
              </a:rPr>
              <a:t>Customize communication individually</a:t>
            </a:r>
            <a:endParaRPr kumimoji="0" lang="sr-Latn-RS" altLang="en-US" sz="3200" b="0" i="0" u="none" strike="noStrike" cap="none" normalizeH="0" baseline="0" dirty="0">
              <a:ln>
                <a:noFill/>
              </a:ln>
              <a:solidFill>
                <a:srgbClr val="202124"/>
              </a:solidFill>
              <a:effectLst/>
              <a:latin typeface="inherit"/>
            </a:endParaRPr>
          </a:p>
          <a:p>
            <a:r>
              <a:rPr kumimoji="0" lang="en-US" altLang="en-US" sz="3200" b="0" i="0" u="none" strike="noStrike" cap="none" normalizeH="0" baseline="0" dirty="0">
                <a:ln>
                  <a:noFill/>
                </a:ln>
                <a:solidFill>
                  <a:srgbClr val="202124"/>
                </a:solidFill>
                <a:effectLst/>
                <a:latin typeface="inherit"/>
              </a:rPr>
              <a:t>Continuous improvement of communication skills</a:t>
            </a:r>
            <a:r>
              <a:rPr kumimoji="0" lang="en-US" altLang="en-US" sz="800" b="0" i="0" u="none" strike="noStrike" cap="none" normalizeH="0" baseline="0" dirty="0">
                <a:ln>
                  <a:noFill/>
                </a:ln>
                <a:solidFill>
                  <a:schemeClr val="tx1"/>
                </a:solidFill>
                <a:effectLst/>
              </a:rPr>
              <a:t> </a:t>
            </a:r>
            <a:endParaRPr kumimoji="0" lang="en-US" altLang="en-US" sz="2400" b="0" i="0" u="none" strike="noStrike" cap="none" normalizeH="0" baseline="0" dirty="0">
              <a:ln>
                <a:noFill/>
              </a:ln>
              <a:solidFill>
                <a:schemeClr val="tx1"/>
              </a:solidFill>
              <a:effectLst/>
              <a:latin typeface="Arial" panose="020B0604020202020204" pitchFamily="34" charset="0"/>
            </a:endParaRPr>
          </a:p>
        </p:txBody>
      </p:sp>
      <p:sp>
        <p:nvSpPr>
          <p:cNvPr id="2" name="Rectangle 1">
            <a:extLst>
              <a:ext uri="{FF2B5EF4-FFF2-40B4-BE49-F238E27FC236}">
                <a16:creationId xmlns:a16="http://schemas.microsoft.com/office/drawing/2014/main" id="{B0E661E8-9744-5774-C5D3-27E13DD46EEF}"/>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4" name="Rectangle 2">
            <a:extLst>
              <a:ext uri="{FF2B5EF4-FFF2-40B4-BE49-F238E27FC236}">
                <a16:creationId xmlns:a16="http://schemas.microsoft.com/office/drawing/2014/main" id="{B83C2E71-FCB9-8570-12E5-686746C22639}"/>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35608" y="2285992"/>
            <a:ext cx="7498080" cy="3962408"/>
          </a:xfrm>
        </p:spPr>
        <p:txBody>
          <a:bodyPr/>
          <a:lstStyle/>
          <a:p>
            <a:r>
              <a:rPr lang="sr-Latn-RS" dirty="0"/>
              <a:t>Information </a:t>
            </a:r>
            <a:endParaRPr lang="sr-Cyrl-RS" dirty="0"/>
          </a:p>
          <a:p>
            <a:r>
              <a:rPr lang="sr-Latn-RS" dirty="0"/>
              <a:t>Education </a:t>
            </a:r>
            <a:endParaRPr lang="sr-Cyrl-RS" dirty="0"/>
          </a:p>
          <a:p>
            <a:r>
              <a:rPr lang="sr-Latn-RS" dirty="0"/>
              <a:t>Communication </a:t>
            </a:r>
            <a:endParaRPr lang="en-US" dirty="0"/>
          </a:p>
        </p:txBody>
      </p:sp>
      <p:sp>
        <p:nvSpPr>
          <p:cNvPr id="5" name="Rectangle 2">
            <a:extLst>
              <a:ext uri="{FF2B5EF4-FFF2-40B4-BE49-F238E27FC236}">
                <a16:creationId xmlns:a16="http://schemas.microsoft.com/office/drawing/2014/main" id="{1BC76FE5-76F8-69EE-1067-150C8E5CD930}"/>
              </a:ext>
            </a:extLst>
          </p:cNvPr>
          <p:cNvSpPr>
            <a:spLocks noGrp="1" noChangeArrowheads="1"/>
          </p:cNvSpPr>
          <p:nvPr>
            <p:ph type="title"/>
          </p:nvPr>
        </p:nvSpPr>
        <p:spPr bwMode="auto">
          <a:xfrm>
            <a:off x="1435101" y="426425"/>
            <a:ext cx="6953324" cy="1636353"/>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r>
              <a:rPr kumimoji="0" lang="en-US" altLang="en-US" sz="3600" b="0" i="0" u="none" strike="noStrike" cap="none" normalizeH="0" baseline="0" dirty="0">
                <a:ln>
                  <a:noFill/>
                </a:ln>
                <a:solidFill>
                  <a:srgbClr val="202124"/>
                </a:solidFill>
                <a:effectLst/>
                <a:latin typeface="+mn-lt"/>
              </a:rPr>
              <a:t>The key factors of good compliance with diagnostic and therapeutic procedures are</a:t>
            </a:r>
            <a:r>
              <a:rPr lang="sr-Latn-RS" altLang="en-US" sz="3600" dirty="0">
                <a:solidFill>
                  <a:schemeClr val="tx1"/>
                </a:solidFill>
                <a:effectLst/>
                <a:latin typeface="+mn-lt"/>
              </a:rPr>
              <a:t>:</a:t>
            </a:r>
            <a:endParaRPr kumimoji="0" lang="en-US" altLang="en-US" sz="3600" b="0" i="0" u="none" strike="noStrike" cap="none" normalizeH="0" baseline="0" dirty="0">
              <a:ln>
                <a:noFill/>
              </a:ln>
              <a:solidFill>
                <a:schemeClr val="tx1"/>
              </a:solidFill>
              <a:effectLst/>
              <a:latin typeface="+mn-lt"/>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435608" y="620688"/>
            <a:ext cx="7498080" cy="5627712"/>
          </a:xfrm>
        </p:spPr>
        <p:txBody>
          <a:bodyPr>
            <a:normAutofit fontScale="92500" lnSpcReduction="10000"/>
          </a:bodyPr>
          <a:lstStyle/>
          <a:p>
            <a:r>
              <a:rPr lang="en-US" dirty="0"/>
              <a:t>Informing the patient follows the same pattern regardless of the place and type of diagnostic and therapeutic procedure</a:t>
            </a:r>
            <a:endParaRPr lang="sr-Latn-RS" dirty="0"/>
          </a:p>
          <a:p>
            <a:r>
              <a:rPr kumimoji="0" lang="en-US" altLang="en-US" sz="3200" b="0" i="0" u="none" strike="noStrike" cap="none" normalizeH="0" baseline="0" dirty="0">
                <a:ln>
                  <a:noFill/>
                </a:ln>
                <a:solidFill>
                  <a:srgbClr val="202124"/>
                </a:solidFill>
                <a:effectLst/>
                <a:latin typeface="inherit"/>
              </a:rPr>
              <a:t>After a clinical examination, setting a working diagnosis and indication for a diagnostic or therapeutic procedure, it is necessary to explain in detail the nature of the disease, the reasons for the procedure, the possible risks, as well as the risks of delay or non-acceptance, to the patient or the guardian (if the patient is not capable of making independent decisions).</a:t>
            </a:r>
            <a:endParaRPr lang="en-US" dirty="0"/>
          </a:p>
        </p:txBody>
      </p:sp>
      <p:sp>
        <p:nvSpPr>
          <p:cNvPr id="4" name="Rectangle 2">
            <a:extLst>
              <a:ext uri="{FF2B5EF4-FFF2-40B4-BE49-F238E27FC236}">
                <a16:creationId xmlns:a16="http://schemas.microsoft.com/office/drawing/2014/main" id="{728F7781-61D0-0317-9901-9BCD48A54077}"/>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marL="0" marR="0" lvl="0" indent="0" algn="l" defTabSz="914400" rtl="0" eaLnBrk="0" fontAlgn="base" latinLnBrk="0" hangingPunct="0">
              <a:lnSpc>
                <a:spcPct val="100000"/>
              </a:lnSpc>
              <a:spcBef>
                <a:spcPct val="0"/>
              </a:spcBef>
              <a:spcAft>
                <a:spcPct val="0"/>
              </a:spcAft>
              <a:buClrTx/>
              <a:buSzTx/>
              <a:buFontTx/>
              <a:buNone/>
              <a:tabLst/>
            </a:pPr>
            <a:r>
              <a:rPr lang="sr-Latn-RS" altLang="en-US" sz="4400" dirty="0">
                <a:solidFill>
                  <a:srgbClr val="202124"/>
                </a:solidFill>
                <a:effectLst/>
                <a:latin typeface="inherit"/>
              </a:rPr>
              <a:t>T</a:t>
            </a:r>
            <a:r>
              <a:rPr kumimoji="0" lang="en-US" altLang="en-US" sz="4400" b="0" i="0" u="none" strike="noStrike" cap="none" normalizeH="0" baseline="0" dirty="0" err="1">
                <a:ln>
                  <a:noFill/>
                </a:ln>
                <a:solidFill>
                  <a:srgbClr val="202124"/>
                </a:solidFill>
                <a:effectLst/>
                <a:latin typeface="inherit"/>
              </a:rPr>
              <a:t>reatment</a:t>
            </a:r>
            <a:r>
              <a:rPr kumimoji="0" lang="en-US" altLang="en-US" sz="4400" b="0" i="0" u="none" strike="noStrike" cap="none" normalizeH="0" baseline="0" dirty="0">
                <a:ln>
                  <a:noFill/>
                </a:ln>
                <a:solidFill>
                  <a:srgbClr val="202124"/>
                </a:solidFill>
                <a:effectLst/>
                <a:latin typeface="inherit"/>
              </a:rPr>
              <a:t> plan</a:t>
            </a:r>
            <a:r>
              <a:rPr kumimoji="0" lang="en-US" altLang="en-US" sz="800" b="0" i="0" u="none" strike="noStrike" cap="none" normalizeH="0" baseline="0" dirty="0">
                <a:ln>
                  <a:noFill/>
                </a:ln>
                <a:solidFill>
                  <a:schemeClr val="tx1"/>
                </a:solidFill>
                <a:effectLst/>
              </a:rPr>
              <a:t> </a:t>
            </a:r>
            <a:endParaRPr kumimoji="0" lang="en-US" altLang="en-US" sz="3600" b="0" i="0" u="none" strike="noStrike" cap="none" normalizeH="0" baseline="0" dirty="0">
              <a:ln>
                <a:noFill/>
              </a:ln>
              <a:solidFill>
                <a:schemeClr val="tx1"/>
              </a:solidFill>
              <a:effectLst/>
              <a:latin typeface="Arial" panose="020B0604020202020204" pitchFamily="34" charset="0"/>
            </a:endParaRPr>
          </a:p>
        </p:txBody>
      </p:sp>
      <p:sp>
        <p:nvSpPr>
          <p:cNvPr id="3" name="Content Placeholder 2"/>
          <p:cNvSpPr>
            <a:spLocks noGrp="1"/>
          </p:cNvSpPr>
          <p:nvPr>
            <p:ph idx="1"/>
          </p:nvPr>
        </p:nvSpPr>
        <p:spPr/>
        <p:txBody>
          <a:bodyPr/>
          <a:lstStyle/>
          <a:p>
            <a:r>
              <a:rPr kumimoji="0" lang="en-US" altLang="en-US" sz="3200" b="0" i="0" u="none" strike="noStrike" cap="none" normalizeH="0" baseline="0" dirty="0">
                <a:ln>
                  <a:noFill/>
                </a:ln>
                <a:solidFill>
                  <a:srgbClr val="202124"/>
                </a:solidFill>
                <a:effectLst/>
                <a:latin typeface="inherit"/>
              </a:rPr>
              <a:t>It has to be simple </a:t>
            </a:r>
            <a:endParaRPr kumimoji="0" lang="sr-Latn-RS" altLang="en-US" sz="3200" b="0" i="0" u="none" strike="noStrike" cap="none" normalizeH="0" baseline="0" dirty="0">
              <a:ln>
                <a:noFill/>
              </a:ln>
              <a:solidFill>
                <a:srgbClr val="202124"/>
              </a:solidFill>
              <a:effectLst/>
              <a:latin typeface="inherit"/>
            </a:endParaRPr>
          </a:p>
          <a:p>
            <a:r>
              <a:rPr kumimoji="0" lang="en-US" altLang="en-US" sz="3200" b="0" i="0" u="none" strike="noStrike" cap="none" normalizeH="0" baseline="0" dirty="0">
                <a:ln>
                  <a:noFill/>
                </a:ln>
                <a:solidFill>
                  <a:srgbClr val="202124"/>
                </a:solidFill>
                <a:effectLst/>
                <a:latin typeface="inherit"/>
              </a:rPr>
              <a:t>Followed by written instructions</a:t>
            </a:r>
            <a:r>
              <a:rPr kumimoji="0" lang="en-US" altLang="en-US" sz="800" b="0" i="0" u="none" strike="noStrike" cap="none" normalizeH="0" baseline="0" dirty="0">
                <a:ln>
                  <a:noFill/>
                </a:ln>
                <a:solidFill>
                  <a:schemeClr val="tx1"/>
                </a:solidFill>
                <a:effectLst/>
              </a:rPr>
              <a:t> </a:t>
            </a:r>
            <a:endParaRPr kumimoji="0" lang="en-US" altLang="en-US" sz="2400" b="0" i="0" u="none" strike="noStrike" cap="none" normalizeH="0" baseline="0" dirty="0">
              <a:ln>
                <a:noFill/>
              </a:ln>
              <a:solidFill>
                <a:schemeClr val="tx1"/>
              </a:solidFill>
              <a:effectLst/>
              <a:latin typeface="Arial" panose="020B0604020202020204" pitchFamily="34" charset="0"/>
            </a:endParaRPr>
          </a:p>
        </p:txBody>
      </p:sp>
      <p:sp>
        <p:nvSpPr>
          <p:cNvPr id="4" name="Rectangle 1">
            <a:extLst>
              <a:ext uri="{FF2B5EF4-FFF2-40B4-BE49-F238E27FC236}">
                <a16:creationId xmlns:a16="http://schemas.microsoft.com/office/drawing/2014/main" id="{6A58265B-E10C-CFEC-8406-77EDF455B416}"/>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6" name="Rectangle 3">
            <a:extLst>
              <a:ext uri="{FF2B5EF4-FFF2-40B4-BE49-F238E27FC236}">
                <a16:creationId xmlns:a16="http://schemas.microsoft.com/office/drawing/2014/main" id="{B58EEAE9-07BA-C004-563F-35110B8FA344}"/>
              </a:ext>
            </a:extLst>
          </p:cNvPr>
          <p:cNvSpPr>
            <a:spLocks noChangeArrowheads="1"/>
          </p:cNvSpPr>
          <p:nvPr/>
        </p:nvSpPr>
        <p:spPr bwMode="auto">
          <a:xfrm>
            <a:off x="-1692696" y="334209"/>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sr-Latn-RS" altLang="en-US" sz="4000" dirty="0">
                <a:solidFill>
                  <a:srgbClr val="202124"/>
                </a:solidFill>
                <a:effectLst/>
                <a:latin typeface="inherit"/>
              </a:rPr>
              <a:t>T</a:t>
            </a:r>
            <a:r>
              <a:rPr kumimoji="0" lang="en-US" altLang="en-US" sz="4000" b="0" i="0" u="none" strike="noStrike" cap="none" normalizeH="0" baseline="0" dirty="0" err="1">
                <a:ln>
                  <a:noFill/>
                </a:ln>
                <a:solidFill>
                  <a:srgbClr val="202124"/>
                </a:solidFill>
                <a:effectLst/>
                <a:latin typeface="inherit"/>
              </a:rPr>
              <a:t>reatment</a:t>
            </a:r>
            <a:r>
              <a:rPr kumimoji="0" lang="en-US" altLang="en-US" sz="4000" b="0" i="0" u="none" strike="noStrike" cap="none" normalizeH="0" baseline="0" dirty="0">
                <a:ln>
                  <a:noFill/>
                </a:ln>
                <a:solidFill>
                  <a:srgbClr val="202124"/>
                </a:solidFill>
                <a:effectLst/>
                <a:latin typeface="inherit"/>
              </a:rPr>
              <a:t> plan</a:t>
            </a:r>
            <a:r>
              <a:rPr kumimoji="0" lang="en-US" altLang="en-US" sz="700" b="0" i="0" u="none" strike="noStrike" cap="none" normalizeH="0" baseline="0" dirty="0">
                <a:ln>
                  <a:noFill/>
                </a:ln>
                <a:solidFill>
                  <a:schemeClr val="tx1"/>
                </a:solidFill>
                <a:effectLst/>
              </a:rPr>
              <a:t> </a:t>
            </a:r>
            <a:r>
              <a:rPr lang="sr-Cyrl-RS" dirty="0"/>
              <a:t>:</a:t>
            </a:r>
            <a:endParaRPr lang="en-US" dirty="0"/>
          </a:p>
        </p:txBody>
      </p:sp>
      <p:sp>
        <p:nvSpPr>
          <p:cNvPr id="3" name="Content Placeholder 2"/>
          <p:cNvSpPr>
            <a:spLocks noGrp="1"/>
          </p:cNvSpPr>
          <p:nvPr>
            <p:ph idx="1"/>
          </p:nvPr>
        </p:nvSpPr>
        <p:spPr/>
        <p:txBody>
          <a:bodyPr>
            <a:normAutofit/>
          </a:bodyPr>
          <a:lstStyle/>
          <a:p>
            <a:r>
              <a:rPr kumimoji="0" lang="en-US" altLang="en-US" sz="3200" b="0" i="0" u="none" strike="noStrike" cap="none" normalizeH="0" baseline="0" dirty="0">
                <a:ln>
                  <a:noFill/>
                </a:ln>
                <a:solidFill>
                  <a:srgbClr val="202124"/>
                </a:solidFill>
                <a:effectLst/>
                <a:latin typeface="inherit"/>
              </a:rPr>
              <a:t>Working diagnosis </a:t>
            </a:r>
            <a:endParaRPr kumimoji="0" lang="sr-Latn-RS" altLang="en-US" sz="3200" b="0" i="0" u="none" strike="noStrike" cap="none" normalizeH="0" baseline="0" dirty="0">
              <a:ln>
                <a:noFill/>
              </a:ln>
              <a:solidFill>
                <a:srgbClr val="202124"/>
              </a:solidFill>
              <a:effectLst/>
              <a:latin typeface="inherit"/>
            </a:endParaRPr>
          </a:p>
          <a:p>
            <a:r>
              <a:rPr kumimoji="0" lang="en-US" altLang="en-US" sz="3200" b="0" i="0" u="none" strike="noStrike" cap="none" normalizeH="0" baseline="0" dirty="0">
                <a:ln>
                  <a:noFill/>
                </a:ln>
                <a:solidFill>
                  <a:srgbClr val="202124"/>
                </a:solidFill>
                <a:effectLst/>
                <a:latin typeface="inherit"/>
              </a:rPr>
              <a:t>Inform</a:t>
            </a:r>
            <a:r>
              <a:rPr kumimoji="0" lang="sr-Latn-RS" altLang="en-US" sz="3200" b="0" i="0" u="none" strike="noStrike" cap="none" normalizeH="0" baseline="0" dirty="0">
                <a:ln>
                  <a:noFill/>
                </a:ln>
                <a:solidFill>
                  <a:srgbClr val="202124"/>
                </a:solidFill>
                <a:effectLst/>
                <a:latin typeface="inherit"/>
              </a:rPr>
              <a:t>ation</a:t>
            </a:r>
            <a:r>
              <a:rPr kumimoji="0" lang="en-US" altLang="en-US" sz="3200" b="0" i="0" u="none" strike="noStrike" cap="none" normalizeH="0" baseline="0" dirty="0">
                <a:ln>
                  <a:noFill/>
                </a:ln>
                <a:solidFill>
                  <a:srgbClr val="202124"/>
                </a:solidFill>
                <a:effectLst/>
                <a:latin typeface="inherit"/>
              </a:rPr>
              <a:t> about the disease as well as proposed diagnostic and therapeutic procedures </a:t>
            </a:r>
            <a:r>
              <a:rPr kumimoji="0" lang="sr-Latn-RS" altLang="en-US" sz="3200" b="0" i="0" u="none" strike="noStrike" cap="none" normalizeH="0" baseline="0" dirty="0">
                <a:ln>
                  <a:noFill/>
                </a:ln>
                <a:solidFill>
                  <a:srgbClr val="202124"/>
                </a:solidFill>
                <a:effectLst/>
                <a:latin typeface="inherit"/>
              </a:rPr>
              <a:t>(</a:t>
            </a:r>
            <a:r>
              <a:rPr kumimoji="0" lang="en-US" altLang="en-US" sz="3200" b="0" i="0" u="none" strike="noStrike" cap="none" normalizeH="0" baseline="0" dirty="0">
                <a:ln>
                  <a:noFill/>
                </a:ln>
                <a:solidFill>
                  <a:srgbClr val="202124"/>
                </a:solidFill>
                <a:effectLst/>
                <a:latin typeface="inherit"/>
              </a:rPr>
              <a:t>if available in </a:t>
            </a:r>
            <a:r>
              <a:rPr kumimoji="0" lang="en-US" altLang="en-US" sz="3200" b="0" i="0" u="none" strike="noStrike" cap="none" normalizeH="0" baseline="0" dirty="0" err="1">
                <a:ln>
                  <a:noFill/>
                </a:ln>
                <a:solidFill>
                  <a:srgbClr val="202124"/>
                </a:solidFill>
                <a:effectLst/>
                <a:latin typeface="inherit"/>
              </a:rPr>
              <a:t>writtin</a:t>
            </a:r>
            <a:r>
              <a:rPr kumimoji="0" lang="sr-Latn-RS" altLang="en-US" sz="3200" b="0" i="0" u="none" strike="noStrike" cap="none" normalizeH="0" baseline="0" dirty="0">
                <a:ln>
                  <a:noFill/>
                </a:ln>
                <a:solidFill>
                  <a:srgbClr val="202124"/>
                </a:solidFill>
                <a:effectLst/>
                <a:latin typeface="inherit"/>
              </a:rPr>
              <a:t>g)</a:t>
            </a:r>
          </a:p>
          <a:p>
            <a:r>
              <a:rPr kumimoji="0" lang="en-US" altLang="en-US" sz="3200" b="0" i="0" u="none" strike="noStrike" cap="none" normalizeH="0" baseline="0" dirty="0">
                <a:ln>
                  <a:noFill/>
                </a:ln>
                <a:solidFill>
                  <a:srgbClr val="202124"/>
                </a:solidFill>
                <a:effectLst/>
                <a:latin typeface="inherit"/>
              </a:rPr>
              <a:t>The goal of treatment </a:t>
            </a:r>
            <a:endParaRPr kumimoji="0" lang="sr-Latn-RS" altLang="en-US" sz="3200" b="0" i="0" u="none" strike="noStrike" cap="none" normalizeH="0" baseline="0" dirty="0">
              <a:ln>
                <a:noFill/>
              </a:ln>
              <a:solidFill>
                <a:srgbClr val="202124"/>
              </a:solidFill>
              <a:effectLst/>
              <a:latin typeface="inherit"/>
            </a:endParaRPr>
          </a:p>
          <a:p>
            <a:r>
              <a:rPr kumimoji="0" lang="en-US" altLang="en-US" sz="3200" b="0" i="0" u="none" strike="noStrike" cap="none" normalizeH="0" baseline="0" dirty="0">
                <a:ln>
                  <a:noFill/>
                </a:ln>
                <a:solidFill>
                  <a:srgbClr val="202124"/>
                </a:solidFill>
                <a:effectLst/>
                <a:latin typeface="inherit"/>
              </a:rPr>
              <a:t>Patient consent</a:t>
            </a:r>
            <a:r>
              <a:rPr kumimoji="0" lang="en-US" altLang="en-US" sz="800" b="0" i="0" u="none" strike="noStrike" cap="none" normalizeH="0" baseline="0" dirty="0">
                <a:ln>
                  <a:noFill/>
                </a:ln>
                <a:solidFill>
                  <a:schemeClr val="tx1"/>
                </a:solidFill>
                <a:effectLst/>
              </a:rPr>
              <a:t> </a:t>
            </a:r>
            <a:endParaRPr kumimoji="0" lang="en-US" altLang="en-US" sz="2400" b="0" i="0" u="none" strike="noStrike" cap="none" normalizeH="0" baseline="0" dirty="0">
              <a:ln>
                <a:noFill/>
              </a:ln>
              <a:solidFill>
                <a:schemeClr val="tx1"/>
              </a:solidFill>
              <a:effectLst/>
              <a:latin typeface="Arial" panose="020B0604020202020204" pitchFamily="34" charset="0"/>
            </a:endParaRPr>
          </a:p>
          <a:p>
            <a:endParaRPr lang="en-US" dirty="0"/>
          </a:p>
        </p:txBody>
      </p:sp>
      <p:sp>
        <p:nvSpPr>
          <p:cNvPr id="5" name="Rectangle 2">
            <a:extLst>
              <a:ext uri="{FF2B5EF4-FFF2-40B4-BE49-F238E27FC236}">
                <a16:creationId xmlns:a16="http://schemas.microsoft.com/office/drawing/2014/main" id="{77DAB9D2-8A76-D0AE-CCA8-75471F707B9F}"/>
              </a:ext>
            </a:extLst>
          </p:cNvPr>
          <p:cNvSpPr>
            <a:spLocks noChangeArrowheads="1"/>
          </p:cNvSpPr>
          <p:nvPr/>
        </p:nvSpPr>
        <p:spPr bwMode="auto">
          <a:xfrm>
            <a:off x="0"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
        <p:nvSpPr>
          <p:cNvPr id="6" name="Rectangle 3">
            <a:extLst>
              <a:ext uri="{FF2B5EF4-FFF2-40B4-BE49-F238E27FC236}">
                <a16:creationId xmlns:a16="http://schemas.microsoft.com/office/drawing/2014/main" id="{8D3F80E7-CCCC-265F-3F61-0101A5E5D493}"/>
              </a:ext>
            </a:extLst>
          </p:cNvPr>
          <p:cNvSpPr>
            <a:spLocks noChangeArrowheads="1"/>
          </p:cNvSpPr>
          <p:nvPr/>
        </p:nvSpPr>
        <p:spPr bwMode="auto">
          <a:xfrm>
            <a:off x="-1764704" y="102920"/>
            <a:ext cx="65" cy="251359"/>
          </a:xfrm>
          <a:prstGeom prst="rect">
            <a:avLst/>
          </a:prstGeom>
          <a:solidFill>
            <a:srgbClr val="F8F9FA"/>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0" tIns="-12696" rIns="0" bIns="-12696" numCol="1" anchor="ctr" anchorCtr="0" compatLnSpc="1">
            <a:prstTxWarp prst="textNoShape">
              <a:avLst/>
            </a:prstTxWarp>
            <a:spAutoFit/>
          </a:bodyPr>
          <a:lstStyle/>
          <a:p>
            <a:pPr marL="0" marR="0" lvl="0" indent="0" algn="l" defTabSz="914400" rtl="0" eaLnBrk="0" fontAlgn="base" latinLnBrk="0" hangingPunct="0">
              <a:lnSpc>
                <a:spcPct val="100000"/>
              </a:lnSpc>
              <a:spcBef>
                <a:spcPct val="0"/>
              </a:spcBef>
              <a:spcAft>
                <a:spcPct val="0"/>
              </a:spcAft>
              <a:buClrTx/>
              <a:buSzTx/>
              <a:buFontTx/>
              <a:buNone/>
              <a:tabLst/>
            </a:pPr>
            <a:endParaRPr kumimoji="0" lang="en-US" altLang="en-US" sz="1800" b="0" i="0" u="none" strike="noStrike" cap="none" normalizeH="0" baseline="0" dirty="0">
              <a:ln>
                <a:noFill/>
              </a:ln>
              <a:solidFill>
                <a:schemeClr val="tx1"/>
              </a:solidFill>
              <a:effectLst/>
              <a:latin typeface="Arial" panose="020B0604020202020204" pitchFamily="34" charset="0"/>
            </a:endParaRPr>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Solstice">
  <a:themeElements>
    <a:clrScheme name="Apex">
      <a:dk1>
        <a:sysClr val="windowText" lastClr="000000"/>
      </a:dk1>
      <a:lt1>
        <a:sysClr val="window" lastClr="FFFFF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Solstice">
      <a:fillStyleLst>
        <a:solidFill>
          <a:schemeClr val="phClr"/>
        </a:solidFill>
        <a:gradFill rotWithShape="1">
          <a:gsLst>
            <a:gs pos="0">
              <a:schemeClr val="phClr">
                <a:tint val="35000"/>
                <a:satMod val="253000"/>
              </a:schemeClr>
            </a:gs>
            <a:gs pos="50000">
              <a:schemeClr val="phClr">
                <a:tint val="42000"/>
                <a:satMod val="255000"/>
              </a:schemeClr>
            </a:gs>
            <a:gs pos="97000">
              <a:schemeClr val="phClr">
                <a:tint val="53000"/>
                <a:satMod val="260000"/>
              </a:schemeClr>
            </a:gs>
            <a:gs pos="100000">
              <a:schemeClr val="phClr">
                <a:tint val="56000"/>
                <a:satMod val="275000"/>
              </a:schemeClr>
            </a:gs>
          </a:gsLst>
          <a:path path="circle">
            <a:fillToRect l="50000" t="50000" r="50000" b="50000"/>
          </a:path>
        </a:gradFill>
        <a:gradFill rotWithShape="1">
          <a:gsLst>
            <a:gs pos="0">
              <a:schemeClr val="phClr">
                <a:tint val="92000"/>
                <a:satMod val="170000"/>
              </a:schemeClr>
            </a:gs>
            <a:gs pos="15000">
              <a:schemeClr val="phClr">
                <a:tint val="92000"/>
                <a:shade val="99000"/>
                <a:satMod val="170000"/>
              </a:schemeClr>
            </a:gs>
            <a:gs pos="62000">
              <a:schemeClr val="phClr">
                <a:tint val="96000"/>
                <a:shade val="80000"/>
                <a:satMod val="170000"/>
              </a:schemeClr>
            </a:gs>
            <a:gs pos="97000">
              <a:schemeClr val="phClr">
                <a:tint val="98000"/>
                <a:shade val="63000"/>
                <a:satMod val="170000"/>
              </a:schemeClr>
            </a:gs>
            <a:gs pos="100000">
              <a:schemeClr val="phClr">
                <a:shade val="62000"/>
                <a:satMod val="170000"/>
              </a:schemeClr>
            </a:gs>
          </a:gsLst>
          <a:path path="circle">
            <a:fillToRect l="50000" t="50000" r="50000" b="50000"/>
          </a:path>
        </a:gradFill>
      </a:fillStyleLst>
      <a:lnStyleLst>
        <a:ln w="9525" cap="flat" cmpd="sng" algn="ctr">
          <a:solidFill>
            <a:schemeClr val="phClr"/>
          </a:solidFill>
          <a:prstDash val="solid"/>
        </a:ln>
        <a:ln w="25400" cap="flat" cmpd="sng" algn="ctr">
          <a:solidFill>
            <a:schemeClr val="phClr"/>
          </a:solidFill>
          <a:prstDash val="solid"/>
        </a:ln>
        <a:ln w="25400" cap="flat" cmpd="sng" algn="ctr">
          <a:solidFill>
            <a:schemeClr val="phClr"/>
          </a:solidFill>
          <a:prstDash val="solid"/>
        </a:ln>
      </a:lnStyleLst>
      <a:effectStyleLst>
        <a:effectStyle>
          <a:effectLst>
            <a:outerShdw blurRad="63500" dist="25400" dir="5400000" rotWithShape="0">
              <a:srgbClr val="000000">
                <a:alpha val="43137"/>
              </a:srgbClr>
            </a:outerShdw>
          </a:effectLst>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8700000"/>
            </a:lightRig>
          </a:scene3d>
          <a:sp3d contourW="12700">
            <a:bevelT w="0" h="0"/>
            <a:contourClr>
              <a:schemeClr val="phClr">
                <a:shade val="80000"/>
              </a:schemeClr>
            </a:contourClr>
          </a:sp3d>
        </a:effectStyle>
        <a:effectStyle>
          <a:effectLst>
            <a:outerShdw blurRad="63500" dist="25400" dir="5400000" rotWithShape="0">
              <a:srgbClr val="000000">
                <a:alpha val="43137"/>
              </a:srgbClr>
            </a:outerShdw>
          </a:effectLst>
          <a:scene3d>
            <a:camera prst="orthographicFront" fov="0">
              <a:rot lat="0" lon="0" rev="0"/>
            </a:camera>
            <a:lightRig rig="brightRoom" dir="tl">
              <a:rot lat="0" lon="0" rev="5400000"/>
            </a:lightRig>
          </a:scene3d>
          <a:sp3d contourW="12700">
            <a:bevelT w="25400" h="50800" prst="angle"/>
            <a:contourClr>
              <a:schemeClr val="phClr"/>
            </a:contourClr>
          </a:sp3d>
        </a:effectStyle>
      </a:effectStyleLst>
      <a:bgFillStyleLst>
        <a:solidFill>
          <a:schemeClr val="phClr"/>
        </a:solidFill>
        <a:gradFill rotWithShape="1">
          <a:gsLst>
            <a:gs pos="0">
              <a:schemeClr val="phClr">
                <a:tint val="60000"/>
                <a:satMod val="355000"/>
              </a:schemeClr>
            </a:gs>
            <a:gs pos="40000">
              <a:schemeClr val="phClr">
                <a:tint val="85000"/>
                <a:satMod val="320000"/>
              </a:schemeClr>
            </a:gs>
            <a:gs pos="100000">
              <a:schemeClr val="phClr">
                <a:shade val="55000"/>
                <a:satMod val="300000"/>
              </a:schemeClr>
            </a:gs>
          </a:gsLst>
          <a:path path="circle">
            <a:fillToRect l="-24500" t="-20000" r="124500" b="120000"/>
          </a:path>
        </a:gradFill>
        <a:blipFill>
          <a:blip xmlns:r="http://schemas.openxmlformats.org/officeDocument/2006/relationships" r:embed="rId1">
            <a:duotone>
              <a:schemeClr val="phClr">
                <a:shade val="9000"/>
                <a:satMod val="300000"/>
              </a:schemeClr>
              <a:schemeClr val="phClr">
                <a:tint val="90000"/>
                <a:satMod val="225000"/>
              </a:schemeClr>
            </a:duotone>
          </a:blip>
          <a:tile tx="0" ty="0" sx="90000" sy="90000" flip="xy"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Solstice</Template>
  <TotalTime>2630</TotalTime>
  <Words>2740</Words>
  <Application>Microsoft Office PowerPoint</Application>
  <PresentationFormat>On-screen Show (4:3)</PresentationFormat>
  <Paragraphs>245</Paragraphs>
  <Slides>47</Slides>
  <Notes>1</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47</vt:i4>
      </vt:variant>
    </vt:vector>
  </HeadingPairs>
  <TitlesOfParts>
    <vt:vector size="55" baseType="lpstr">
      <vt:lpstr>Arial</vt:lpstr>
      <vt:lpstr>Calibri</vt:lpstr>
      <vt:lpstr>inherit</vt:lpstr>
      <vt:lpstr>pg-17ff2</vt:lpstr>
      <vt:lpstr>Verdana</vt:lpstr>
      <vt:lpstr>Wingdings</vt:lpstr>
      <vt:lpstr>Wingdings 2</vt:lpstr>
      <vt:lpstr>Solstice</vt:lpstr>
      <vt:lpstr>Communication skills in the implementation of diagnostic and therapeutic procedures</vt:lpstr>
      <vt:lpstr>PowerPoint Presentation</vt:lpstr>
      <vt:lpstr>Problems</vt:lpstr>
      <vt:lpstr>PowerPoint Presentation</vt:lpstr>
      <vt:lpstr>PowerPoint Presentation</vt:lpstr>
      <vt:lpstr>The key factors of good compliance with diagnostic and therapeutic procedures are:</vt:lpstr>
      <vt:lpstr>PowerPoint Presentation</vt:lpstr>
      <vt:lpstr>Treatment plan </vt:lpstr>
      <vt:lpstr>Treatment plan :</vt:lpstr>
      <vt:lpstr>Two-way communication </vt:lpstr>
      <vt:lpstr>Tips for communication skills</vt:lpstr>
      <vt:lpstr>Written instructions </vt:lpstr>
      <vt:lpstr>PowerPoint Presentation</vt:lpstr>
      <vt:lpstr>Definition </vt:lpstr>
      <vt:lpstr>PowerPoint Presentation</vt:lpstr>
      <vt:lpstr>PowerPoint Presentation</vt:lpstr>
      <vt:lpstr>The most common problems  </vt:lpstr>
      <vt:lpstr>The importance of compliance </vt:lpstr>
      <vt:lpstr>Degree of compliance problems </vt:lpstr>
      <vt:lpstr>PowerPoint Presentation</vt:lpstr>
      <vt:lpstr>Factors in poor adherence </vt:lpstr>
      <vt:lpstr>Situational reasons</vt:lpstr>
      <vt:lpstr>Medicine as a reason</vt:lpstr>
      <vt:lpstr>General predictors</vt:lpstr>
      <vt:lpstr>The reason is the patient</vt:lpstr>
      <vt:lpstr>The reason is the patient</vt:lpstr>
      <vt:lpstr>The reason is the patient</vt:lpstr>
      <vt:lpstr>The doctor is the problem</vt:lpstr>
      <vt:lpstr>The results of poor adherence</vt:lpstr>
      <vt:lpstr>Adherence in the elderly</vt:lpstr>
      <vt:lpstr>How to improve compliance</vt:lpstr>
      <vt:lpstr>How to improve compliance</vt:lpstr>
      <vt:lpstr>How to improve compliance</vt:lpstr>
      <vt:lpstr>How to improve compliance</vt:lpstr>
      <vt:lpstr>Be careful</vt:lpstr>
      <vt:lpstr>Preparing the patient for diagnostic procedures</vt:lpstr>
      <vt:lpstr>PowerPoint Presentation</vt:lpstr>
      <vt:lpstr>PowerPoint Presentation</vt:lpstr>
      <vt:lpstr>PowerPoint Presentation</vt:lpstr>
      <vt:lpstr>Patient preparation for surgery and informed consent</vt:lpstr>
      <vt:lpstr>Reasons for forgetting medical information and misunderstandings</vt:lpstr>
      <vt:lpstr>Information for patients</vt:lpstr>
      <vt:lpstr>Information for patients</vt:lpstr>
      <vt:lpstr>Information for patients</vt:lpstr>
      <vt:lpstr>Information for patients</vt:lpstr>
      <vt:lpstr>Information for patients</vt:lpstr>
      <vt:lpstr>PowerPoint Presentation</vt:lpstr>
    </vt:vector>
  </TitlesOfParts>
  <Company>Grizli777</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Вештина комуникације код спровођења дијагностичко терапијских процедура</dc:title>
  <dc:creator>Sunshine</dc:creator>
  <cp:lastModifiedBy>Suncica</cp:lastModifiedBy>
  <cp:revision>354</cp:revision>
  <dcterms:created xsi:type="dcterms:W3CDTF">2013-01-30T11:19:47Z</dcterms:created>
  <dcterms:modified xsi:type="dcterms:W3CDTF">2024-01-08T12:22:16Z</dcterms:modified>
</cp:coreProperties>
</file>

<file path=docProps/thumbnail.jpeg>
</file>